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9"/>
  </p:notesMasterIdLst>
  <p:sldIdLst>
    <p:sldId id="256" r:id="rId2"/>
    <p:sldId id="264" r:id="rId3"/>
    <p:sldId id="263" r:id="rId4"/>
    <p:sldId id="265" r:id="rId5"/>
    <p:sldId id="267" r:id="rId6"/>
    <p:sldId id="297" r:id="rId7"/>
    <p:sldId id="257" r:id="rId8"/>
    <p:sldId id="302" r:id="rId9"/>
    <p:sldId id="303" r:id="rId10"/>
    <p:sldId id="387" r:id="rId11"/>
    <p:sldId id="354" r:id="rId12"/>
    <p:sldId id="340" r:id="rId13"/>
    <p:sldId id="384" r:id="rId14"/>
    <p:sldId id="306" r:id="rId15"/>
    <p:sldId id="379" r:id="rId16"/>
    <p:sldId id="380" r:id="rId17"/>
    <p:sldId id="347" r:id="rId18"/>
    <p:sldId id="381" r:id="rId19"/>
    <p:sldId id="382" r:id="rId20"/>
    <p:sldId id="385" r:id="rId21"/>
    <p:sldId id="383" r:id="rId22"/>
    <p:sldId id="386" r:id="rId23"/>
    <p:sldId id="308" r:id="rId24"/>
    <p:sldId id="336" r:id="rId25"/>
    <p:sldId id="310" r:id="rId26"/>
    <p:sldId id="266" r:id="rId27"/>
    <p:sldId id="30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5EDB"/>
    <a:srgbClr val="006C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86271"/>
  </p:normalViewPr>
  <p:slideViewPr>
    <p:cSldViewPr snapToGrid="0">
      <p:cViewPr varScale="1">
        <p:scale>
          <a:sx n="157" d="100"/>
          <a:sy n="157" d="100"/>
        </p:scale>
        <p:origin x="168" y="680"/>
      </p:cViewPr>
      <p:guideLst/>
    </p:cSldViewPr>
  </p:slideViewPr>
  <p:outlineViewPr>
    <p:cViewPr>
      <p:scale>
        <a:sx n="33" d="100"/>
        <a:sy n="33" d="100"/>
      </p:scale>
      <p:origin x="0" y="-4512"/>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607D8-455B-4B96-9DA5-90D8F15A0F50}" type="datetimeFigureOut">
              <a:rPr lang="en-ZA" smtClean="0"/>
              <a:t>2025/05/12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3193F-28C5-4149-BBB3-750E8B0C62FA}" type="slidenum">
              <a:rPr lang="en-ZA" smtClean="0"/>
              <a:t>‹#›</a:t>
            </a:fld>
            <a:endParaRPr lang="en-ZA"/>
          </a:p>
        </p:txBody>
      </p:sp>
    </p:spTree>
    <p:extLst>
      <p:ext uri="{BB962C8B-B14F-4D97-AF65-F5344CB8AC3E}">
        <p14:creationId xmlns:p14="http://schemas.microsoft.com/office/powerpoint/2010/main" val="298789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1</a:t>
            </a:fld>
            <a:endParaRPr lang="en-ZA"/>
          </a:p>
        </p:txBody>
      </p:sp>
    </p:spTree>
    <p:extLst>
      <p:ext uri="{BB962C8B-B14F-4D97-AF65-F5344CB8AC3E}">
        <p14:creationId xmlns:p14="http://schemas.microsoft.com/office/powerpoint/2010/main" val="162534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25</a:t>
            </a:fld>
            <a:endParaRPr lang="en-ZA"/>
          </a:p>
        </p:txBody>
      </p:sp>
    </p:spTree>
    <p:extLst>
      <p:ext uri="{BB962C8B-B14F-4D97-AF65-F5344CB8AC3E}">
        <p14:creationId xmlns:p14="http://schemas.microsoft.com/office/powerpoint/2010/main" val="261467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616E6-3282-49AF-B187-AFD585911299}" type="slidenum">
              <a:rPr lang="en-US" smtClean="0"/>
              <a:t>2</a:t>
            </a:fld>
            <a:endParaRPr lang="en-US"/>
          </a:p>
        </p:txBody>
      </p:sp>
    </p:spTree>
    <p:extLst>
      <p:ext uri="{BB962C8B-B14F-4D97-AF65-F5344CB8AC3E}">
        <p14:creationId xmlns:p14="http://schemas.microsoft.com/office/powerpoint/2010/main" val="116365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3</a:t>
            </a:fld>
            <a:endParaRPr lang="en-US"/>
          </a:p>
        </p:txBody>
      </p:sp>
    </p:spTree>
    <p:extLst>
      <p:ext uri="{BB962C8B-B14F-4D97-AF65-F5344CB8AC3E}">
        <p14:creationId xmlns:p14="http://schemas.microsoft.com/office/powerpoint/2010/main" val="243617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4</a:t>
            </a:fld>
            <a:endParaRPr lang="en-US"/>
          </a:p>
        </p:txBody>
      </p:sp>
    </p:spTree>
    <p:extLst>
      <p:ext uri="{BB962C8B-B14F-4D97-AF65-F5344CB8AC3E}">
        <p14:creationId xmlns:p14="http://schemas.microsoft.com/office/powerpoint/2010/main" val="164391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Same as before: 3</a:t>
            </a:r>
          </a:p>
          <a:p>
            <a:r>
              <a:rPr lang="en-GB" dirty="0"/>
              <a:t>Slightly extended: 10</a:t>
            </a:r>
          </a:p>
          <a:p>
            <a:r>
              <a:rPr lang="en-GB" dirty="0"/>
              <a:t>Reworded: 5</a:t>
            </a:r>
          </a:p>
          <a:p>
            <a:r>
              <a:rPr lang="en-GB" dirty="0"/>
              <a:t>The others were all in the directives?</a:t>
            </a:r>
          </a:p>
        </p:txBody>
      </p:sp>
      <p:sp>
        <p:nvSpPr>
          <p:cNvPr id="4" name="Slide Number Placeholder 3"/>
          <p:cNvSpPr>
            <a:spLocks noGrp="1"/>
          </p:cNvSpPr>
          <p:nvPr>
            <p:ph type="sldNum" sz="quarter" idx="5"/>
          </p:nvPr>
        </p:nvSpPr>
        <p:spPr/>
        <p:txBody>
          <a:bodyPr/>
          <a:lstStyle/>
          <a:p>
            <a:fld id="{11A616E6-3282-49AF-B187-AFD585911299}" type="slidenum">
              <a:rPr lang="en-US" smtClean="0"/>
              <a:t>5</a:t>
            </a:fld>
            <a:endParaRPr lang="en-US"/>
          </a:p>
        </p:txBody>
      </p:sp>
    </p:spTree>
    <p:extLst>
      <p:ext uri="{BB962C8B-B14F-4D97-AF65-F5344CB8AC3E}">
        <p14:creationId xmlns:p14="http://schemas.microsoft.com/office/powerpoint/2010/main" val="211213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6</a:t>
            </a:fld>
            <a:endParaRPr lang="en-ZA"/>
          </a:p>
        </p:txBody>
      </p:sp>
    </p:spTree>
    <p:extLst>
      <p:ext uri="{BB962C8B-B14F-4D97-AF65-F5344CB8AC3E}">
        <p14:creationId xmlns:p14="http://schemas.microsoft.com/office/powerpoint/2010/main" val="86660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8</a:t>
            </a:fld>
            <a:endParaRPr lang="en-ZA"/>
          </a:p>
        </p:txBody>
      </p:sp>
    </p:spTree>
    <p:extLst>
      <p:ext uri="{BB962C8B-B14F-4D97-AF65-F5344CB8AC3E}">
        <p14:creationId xmlns:p14="http://schemas.microsoft.com/office/powerpoint/2010/main" val="2323221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F0E5-C232-2AA8-DF5E-8F4A676C0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05AF1-7D04-4617-F8A6-9E5A1E65C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1DB42-9725-EDEA-9108-03708BF841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98C40B-8EA9-4E88-D583-2283C690F6C3}"/>
              </a:ext>
            </a:extLst>
          </p:cNvPr>
          <p:cNvSpPr>
            <a:spLocks noGrp="1"/>
          </p:cNvSpPr>
          <p:nvPr>
            <p:ph type="sldNum" sz="quarter" idx="5"/>
          </p:nvPr>
        </p:nvSpPr>
        <p:spPr/>
        <p:txBody>
          <a:bodyPr/>
          <a:lstStyle/>
          <a:p>
            <a:fld id="{DE83193F-28C5-4149-BBB3-750E8B0C62FA}" type="slidenum">
              <a:rPr lang="en-ZA" smtClean="0"/>
              <a:t>10</a:t>
            </a:fld>
            <a:endParaRPr lang="en-ZA"/>
          </a:p>
        </p:txBody>
      </p:sp>
    </p:spTree>
    <p:extLst>
      <p:ext uri="{BB962C8B-B14F-4D97-AF65-F5344CB8AC3E}">
        <p14:creationId xmlns:p14="http://schemas.microsoft.com/office/powerpoint/2010/main" val="340525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23</a:t>
            </a:fld>
            <a:endParaRPr lang="en-ZA"/>
          </a:p>
        </p:txBody>
      </p:sp>
    </p:spTree>
    <p:extLst>
      <p:ext uri="{BB962C8B-B14F-4D97-AF65-F5344CB8AC3E}">
        <p14:creationId xmlns:p14="http://schemas.microsoft.com/office/powerpoint/2010/main" val="251169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2C14-1E54-4CB9-BCDF-585C2A108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F7570C7-F5D8-4383-9315-F29D5CF43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ZA" dirty="0"/>
          </a:p>
        </p:txBody>
      </p:sp>
      <p:sp>
        <p:nvSpPr>
          <p:cNvPr id="4" name="Date Placeholder 3">
            <a:extLst>
              <a:ext uri="{FF2B5EF4-FFF2-40B4-BE49-F238E27FC236}">
                <a16:creationId xmlns:a16="http://schemas.microsoft.com/office/drawing/2014/main" id="{E9956F11-9B11-427E-A9B4-D28BFE343A7C}"/>
              </a:ext>
            </a:extLst>
          </p:cNvPr>
          <p:cNvSpPr>
            <a:spLocks noGrp="1"/>
          </p:cNvSpPr>
          <p:nvPr>
            <p:ph type="dt" sz="half" idx="10"/>
          </p:nvPr>
        </p:nvSpPr>
        <p:spPr/>
        <p:txBody>
          <a:bodyPr/>
          <a:lstStyle/>
          <a:p>
            <a:fld id="{75738229-E35B-4313-B1DB-E8DCB410327A}" type="datetime1">
              <a:rPr lang="en-ZA" smtClean="0"/>
              <a:t>2025/05/12</a:t>
            </a:fld>
            <a:endParaRPr lang="en-ZA"/>
          </a:p>
        </p:txBody>
      </p:sp>
      <p:sp>
        <p:nvSpPr>
          <p:cNvPr id="5" name="Footer Placeholder 4">
            <a:extLst>
              <a:ext uri="{FF2B5EF4-FFF2-40B4-BE49-F238E27FC236}">
                <a16:creationId xmlns:a16="http://schemas.microsoft.com/office/drawing/2014/main" id="{1771B6FC-2111-48D2-8FC4-944D14891BF1}"/>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C5E5F896-91AA-412B-9AC8-63FFF07B691F}"/>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61588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15BAE4-D5BF-4AE3-99DB-D431F79E85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7B778161-971F-4E11-9E96-C85A95620FE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980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B6985C-25ED-44F3-97C7-CA2990F630E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2C0D0C56-5A88-4524-A150-349E0228D60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765891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43330E-18C4-407F-9062-C9CEF143273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7064249-A26E-4107-BF6A-BF78877BF74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84846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4D458D-8FE8-47DD-8BC9-DBF7EA3FDB9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66E48DE-614A-4FA0-94A6-180789F1C7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1147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6" name="Picture 5" descr="A picture containing invertebrate, trilobite, outdoor, arthropod&#10;&#10;Description automatically generated">
            <a:extLst>
              <a:ext uri="{FF2B5EF4-FFF2-40B4-BE49-F238E27FC236}">
                <a16:creationId xmlns:a16="http://schemas.microsoft.com/office/drawing/2014/main" id="{2FE4E783-E5BB-4BA9-A8B5-944231CFF5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64097" y="0"/>
            <a:ext cx="5464969" cy="6858000"/>
          </a:xfrm>
          <a:prstGeom prst="rect">
            <a:avLst/>
          </a:prstGeom>
        </p:spPr>
      </p:pic>
      <p:pic>
        <p:nvPicPr>
          <p:cNvPr id="7" name="Picture 6" descr="A picture containing water, riding, outdoor, ocean&#10;&#10;Description automatically generated">
            <a:extLst>
              <a:ext uri="{FF2B5EF4-FFF2-40B4-BE49-F238E27FC236}">
                <a16:creationId xmlns:a16="http://schemas.microsoft.com/office/drawing/2014/main" id="{67DD642A-673B-40BD-A060-18F7886A8B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36281" cy="6858000"/>
          </a:xfrm>
          <a:prstGeom prst="rect">
            <a:avLst/>
          </a:prstGeom>
        </p:spPr>
      </p:pic>
      <p:pic>
        <p:nvPicPr>
          <p:cNvPr id="8" name="Picture 7" descr="A picture containing building, outdoor&#10;&#10;Description automatically generated">
            <a:extLst>
              <a:ext uri="{FF2B5EF4-FFF2-40B4-BE49-F238E27FC236}">
                <a16:creationId xmlns:a16="http://schemas.microsoft.com/office/drawing/2014/main" id="{3FED6284-567A-4CEB-9ECD-AF765367CB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36279" y="0"/>
            <a:ext cx="3119441"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9" name="Picture 8" descr="Logo&#10;&#10;Description automatically generated">
            <a:extLst>
              <a:ext uri="{FF2B5EF4-FFF2-40B4-BE49-F238E27FC236}">
                <a16:creationId xmlns:a16="http://schemas.microsoft.com/office/drawing/2014/main" id="{B5071DC9-78CF-493D-AC39-380A2AD8D9D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032367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3B3652-B4BD-4B5B-A1B4-03E8970225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C6FE06D-1106-41C4-B6F1-AEFC041974B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427914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729A11-5E79-49A6-896C-E2138009152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CCE95DA3-8D84-4808-8135-A7D66594F8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87301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BDA05-BB43-4F28-A121-00472B4C318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7797" y="0"/>
            <a:ext cx="5054203"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1D505204-F7F4-4828-B6C7-0BF7033C77D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41289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99F95-2B67-49C3-BCAB-F15A0491C7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6305A00-D852-4C07-AD65-D22F4F7471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40221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6867B-38EB-43D1-A2D5-D98F3E959A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E8A7519-C105-4628-A809-2FBDE01C69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13679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838200" y="365125"/>
            <a:ext cx="10244328"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838200" y="1825625"/>
            <a:ext cx="102443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63715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F169A4-E55F-46BF-A640-96B28BFFB9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FA86224-8BB6-4C2F-A798-67B5B38933F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632478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387A74-4AD5-4DD8-8EAE-6EE102CD6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57625" cy="6858000"/>
          </a:xfrm>
          <a:prstGeom prst="rect">
            <a:avLst/>
          </a:prstGeom>
        </p:spPr>
      </p:pic>
      <p:pic>
        <p:nvPicPr>
          <p:cNvPr id="8" name="Picture 7" descr="Aerial view of a city&#10;&#10;Description automatically generated with low confidence">
            <a:extLst>
              <a:ext uri="{FF2B5EF4-FFF2-40B4-BE49-F238E27FC236}">
                <a16:creationId xmlns:a16="http://schemas.microsoft.com/office/drawing/2014/main" id="{D31AFBDC-AC86-46D4-B529-C4FED36D2B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1916" y="692728"/>
            <a:ext cx="2926436" cy="4424218"/>
          </a:xfrm>
          <a:prstGeom prst="rect">
            <a:avLst/>
          </a:prstGeom>
          <a:ln w="19050">
            <a:solidFill>
              <a:schemeClr val="bg1"/>
            </a:solidFill>
          </a:ln>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72989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6DB32419-AE9A-4C1C-AF1A-8D42E73006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85CFB0B-8FEE-4C8F-BF8E-F669443CF19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530833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F5B042-E413-4CA6-BF30-60A8421BD15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ECB2426-B327-408C-90F6-5937CB240D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81440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FCF13C-2487-484E-B6B3-C85D63161D3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8"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AA69D4DF-718F-4495-ADC8-2C26335D4A6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864343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9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A1B05F-BC82-4237-9F8C-D64082BAF6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8C6BF442-14D3-4B7E-94CE-C10C264883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6502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4973E-1109-4F96-A401-D6E3ABDDA84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B7B3054D-1E1E-46A7-9FDE-4438EE83CE1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68339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27515-E763-4868-9DFF-F04BE89B3B3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44A42169-D73D-4A33-A11A-310C8ABCF06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2792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C3DBA-1DAF-4D66-A4C1-DC92732C659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1D83F38A-5A5D-4E79-8D8F-502158E9E0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328208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5A605-5D09-47B1-A245-62A228E9CD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F704CE51-9E95-4A9B-8B0D-BBA5365EB24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5132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59822"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59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17CFF7E6-D57B-49B8-BA70-FEE6B9EEB3A6}" type="datetime1">
              <a:rPr lang="en-ZA" smtClean="0"/>
              <a:t>2025/05/12</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77133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8722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8810-389B-425C-BC79-5AD7F2D4D358}"/>
              </a:ext>
            </a:extLst>
          </p:cNvPr>
          <p:cNvSpPr>
            <a:spLocks noGrp="1"/>
          </p:cNvSpPr>
          <p:nvPr>
            <p:ph type="title"/>
          </p:nvPr>
        </p:nvSpPr>
        <p:spPr>
          <a:xfrm>
            <a:off x="839788" y="987424"/>
            <a:ext cx="3932237" cy="1069975"/>
          </a:xfrm>
        </p:spPr>
        <p:txBody>
          <a:bodyPr anchor="t"/>
          <a:lstStyle>
            <a:lvl1pPr>
              <a:defRPr sz="3200"/>
            </a:lvl1pPr>
          </a:lstStyle>
          <a:p>
            <a:r>
              <a:rPr lang="en-US" dirty="0"/>
              <a:t>Click to edit Master title style</a:t>
            </a:r>
            <a:endParaRPr lang="en-ZA" dirty="0"/>
          </a:p>
        </p:txBody>
      </p:sp>
      <p:sp>
        <p:nvSpPr>
          <p:cNvPr id="3" name="Content Placeholder 2">
            <a:extLst>
              <a:ext uri="{FF2B5EF4-FFF2-40B4-BE49-F238E27FC236}">
                <a16:creationId xmlns:a16="http://schemas.microsoft.com/office/drawing/2014/main" id="{CC42AF65-3973-4145-8269-E106BD46EB4B}"/>
              </a:ext>
            </a:extLst>
          </p:cNvPr>
          <p:cNvSpPr>
            <a:spLocks noGrp="1"/>
          </p:cNvSpPr>
          <p:nvPr>
            <p:ph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A1A55E1-A5CD-47E8-8BA8-2658D6CB9AD7}"/>
              </a:ext>
            </a:extLst>
          </p:cNvPr>
          <p:cNvSpPr>
            <a:spLocks noGrp="1"/>
          </p:cNvSpPr>
          <p:nvPr>
            <p:ph type="body" sz="half" idx="2"/>
          </p:nvPr>
        </p:nvSpPr>
        <p:spPr>
          <a:xfrm>
            <a:off x="839788" y="2350008"/>
            <a:ext cx="3932237" cy="3518980"/>
          </a:xfrm>
        </p:spPr>
        <p:txBody>
          <a:bodyPr>
            <a:normAutofit/>
          </a:bodyPr>
          <a:lstStyle>
            <a:lvl1pPr marL="0" indent="0">
              <a:lnSpc>
                <a:spcPct val="15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7A45DF2-DB23-400B-84D7-8F4F1B1CC01B}"/>
              </a:ext>
            </a:extLst>
          </p:cNvPr>
          <p:cNvSpPr>
            <a:spLocks noGrp="1"/>
          </p:cNvSpPr>
          <p:nvPr>
            <p:ph type="dt" sz="half" idx="10"/>
          </p:nvPr>
        </p:nvSpPr>
        <p:spPr/>
        <p:txBody>
          <a:bodyPr/>
          <a:lstStyle/>
          <a:p>
            <a:fld id="{A1EBBAED-5B07-42F6-B51D-B159C3EBD4A0}" type="datetime1">
              <a:rPr lang="en-ZA" smtClean="0"/>
              <a:t>2025/05/12</a:t>
            </a:fld>
            <a:endParaRPr lang="en-ZA" dirty="0"/>
          </a:p>
        </p:txBody>
      </p:sp>
      <p:sp>
        <p:nvSpPr>
          <p:cNvPr id="6" name="Footer Placeholder 5">
            <a:extLst>
              <a:ext uri="{FF2B5EF4-FFF2-40B4-BE49-F238E27FC236}">
                <a16:creationId xmlns:a16="http://schemas.microsoft.com/office/drawing/2014/main" id="{B6F48B3D-8719-4BC8-8B94-47067165C175}"/>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274D2502-8AAE-498A-84D6-BC7C05E412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46396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77F7-A6D6-4351-911F-8060E833B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2E4FF77-3A5C-473F-BF6E-53889D73D8F5}"/>
              </a:ext>
            </a:extLst>
          </p:cNvPr>
          <p:cNvSpPr>
            <a:spLocks noGrp="1"/>
          </p:cNvSpPr>
          <p:nvPr>
            <p:ph type="pic"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628BB52-6F34-4855-8545-90EEAD684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3EFE8-7DCC-4CE2-BCF4-9D51FB75F2BF}"/>
              </a:ext>
            </a:extLst>
          </p:cNvPr>
          <p:cNvSpPr>
            <a:spLocks noGrp="1"/>
          </p:cNvSpPr>
          <p:nvPr>
            <p:ph type="dt" sz="half" idx="10"/>
          </p:nvPr>
        </p:nvSpPr>
        <p:spPr/>
        <p:txBody>
          <a:bodyPr/>
          <a:lstStyle/>
          <a:p>
            <a:fld id="{04CA9662-2392-4390-906C-D0EE7A19F83D}" type="datetime1">
              <a:rPr lang="en-ZA" smtClean="0"/>
              <a:t>2025/05/12</a:t>
            </a:fld>
            <a:endParaRPr lang="en-ZA"/>
          </a:p>
        </p:txBody>
      </p:sp>
      <p:sp>
        <p:nvSpPr>
          <p:cNvPr id="6" name="Footer Placeholder 5">
            <a:extLst>
              <a:ext uri="{FF2B5EF4-FFF2-40B4-BE49-F238E27FC236}">
                <a16:creationId xmlns:a16="http://schemas.microsoft.com/office/drawing/2014/main" id="{F7D83C7A-8E29-47EC-9785-EB257835ED6A}"/>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EAA02277-A5B0-4F7C-B8D0-577E0143BD64}"/>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755561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ACFB-EB91-45E0-BE71-7530D3F5F8DF}"/>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E8ECF10-423D-442A-97A6-70062A3A74D2}"/>
              </a:ext>
            </a:extLst>
          </p:cNvPr>
          <p:cNvSpPr>
            <a:spLocks noGrp="1"/>
          </p:cNvSpPr>
          <p:nvPr>
            <p:ph type="body" orient="vert" idx="1"/>
          </p:nvPr>
        </p:nvSpPr>
        <p:spPr>
          <a:xfrm>
            <a:off x="838200" y="1825625"/>
            <a:ext cx="1027176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BAE1917-4461-45BA-9098-DB814B92C403}"/>
              </a:ext>
            </a:extLst>
          </p:cNvPr>
          <p:cNvSpPr>
            <a:spLocks noGrp="1"/>
          </p:cNvSpPr>
          <p:nvPr>
            <p:ph type="dt" sz="half" idx="10"/>
          </p:nvPr>
        </p:nvSpPr>
        <p:spPr/>
        <p:txBody>
          <a:bodyPr/>
          <a:lstStyle/>
          <a:p>
            <a:fld id="{7850792C-8879-4E45-9602-A77593DB9234}" type="datetime1">
              <a:rPr lang="en-ZA" smtClean="0"/>
              <a:t>2025/05/12</a:t>
            </a:fld>
            <a:endParaRPr lang="en-ZA"/>
          </a:p>
        </p:txBody>
      </p:sp>
      <p:sp>
        <p:nvSpPr>
          <p:cNvPr id="5" name="Footer Placeholder 4">
            <a:extLst>
              <a:ext uri="{FF2B5EF4-FFF2-40B4-BE49-F238E27FC236}">
                <a16:creationId xmlns:a16="http://schemas.microsoft.com/office/drawing/2014/main" id="{FBD1285D-9ECD-4574-ABD5-A21A3A686F90}"/>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6E9F3DAA-F45B-430C-BB53-4CC9BC363BB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20585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B840C-78F9-4613-8EE3-82F143E6E255}"/>
              </a:ext>
            </a:extLst>
          </p:cNvPr>
          <p:cNvSpPr>
            <a:spLocks noGrp="1"/>
          </p:cNvSpPr>
          <p:nvPr>
            <p:ph type="title" orient="vert"/>
          </p:nvPr>
        </p:nvSpPr>
        <p:spPr>
          <a:xfrm>
            <a:off x="8724900" y="1014983"/>
            <a:ext cx="2375916" cy="5161979"/>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25F60FF-70A5-4D4A-9BD7-BC8C1AEBDC07}"/>
              </a:ext>
            </a:extLst>
          </p:cNvPr>
          <p:cNvSpPr>
            <a:spLocks noGrp="1"/>
          </p:cNvSpPr>
          <p:nvPr>
            <p:ph type="body" orient="vert" idx="1"/>
          </p:nvPr>
        </p:nvSpPr>
        <p:spPr>
          <a:xfrm>
            <a:off x="838200" y="1014983"/>
            <a:ext cx="7734300" cy="5161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F5D862E-ACE6-4AB8-87B2-2ACA91F58078}"/>
              </a:ext>
            </a:extLst>
          </p:cNvPr>
          <p:cNvSpPr>
            <a:spLocks noGrp="1"/>
          </p:cNvSpPr>
          <p:nvPr>
            <p:ph type="dt" sz="half" idx="10"/>
          </p:nvPr>
        </p:nvSpPr>
        <p:spPr/>
        <p:txBody>
          <a:bodyPr/>
          <a:lstStyle/>
          <a:p>
            <a:fld id="{6EA7762C-1901-4ABF-BC57-2485F2F37CEB}" type="datetime1">
              <a:rPr lang="en-ZA" smtClean="0"/>
              <a:t>2025/05/12</a:t>
            </a:fld>
            <a:endParaRPr lang="en-ZA"/>
          </a:p>
        </p:txBody>
      </p:sp>
      <p:sp>
        <p:nvSpPr>
          <p:cNvPr id="5" name="Footer Placeholder 4">
            <a:extLst>
              <a:ext uri="{FF2B5EF4-FFF2-40B4-BE49-F238E27FC236}">
                <a16:creationId xmlns:a16="http://schemas.microsoft.com/office/drawing/2014/main" id="{8FDEBC8D-9A47-4D24-85B0-DB78251DC469}"/>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A8B7C1E0-8650-4459-BE15-C0ED21C023CB}"/>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526406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3239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32390"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8D86F881-74A2-460B-B36F-3C4017CDEE1C}" type="datetime1">
              <a:rPr lang="en-ZA" smtClean="0"/>
              <a:t>2025/05/12</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98091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ide photo">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4622760" y="565265"/>
            <a:ext cx="6877049"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4642964" y="1900649"/>
            <a:ext cx="6883399" cy="480131"/>
          </a:xfrm>
          <a:prstGeom prst="rect">
            <a:avLst/>
          </a:prstGeom>
          <a:noFill/>
        </p:spPr>
        <p:txBody>
          <a:bodyPr>
            <a:spAutoFit/>
          </a:bodyPr>
          <a:lstStyle>
            <a:lvl1pPr marL="0" indent="0">
              <a:buNone/>
              <a:defRPr baseline="0"/>
            </a:lvl1pPr>
          </a:lstStyle>
          <a:p>
            <a:pPr lvl="0"/>
            <a:r>
              <a:rPr lang="en-US" dirty="0"/>
              <a:t>Click to enter text</a:t>
            </a:r>
          </a:p>
        </p:txBody>
      </p:sp>
      <p:sp>
        <p:nvSpPr>
          <p:cNvPr id="8" name="Picture Placeholder 7"/>
          <p:cNvSpPr>
            <a:spLocks noGrp="1"/>
          </p:cNvSpPr>
          <p:nvPr>
            <p:ph type="pic" sz="quarter" idx="13"/>
          </p:nvPr>
        </p:nvSpPr>
        <p:spPr>
          <a:xfrm>
            <a:off x="0" y="0"/>
            <a:ext cx="3924300" cy="6864350"/>
          </a:xfrm>
        </p:spPr>
        <p:txBody>
          <a:bodyPr/>
          <a:lstStyle/>
          <a:p>
            <a:endParaRPr lang="en-US"/>
          </a:p>
        </p:txBody>
      </p:sp>
    </p:spTree>
    <p:extLst>
      <p:ext uri="{BB962C8B-B14F-4D97-AF65-F5344CB8AC3E}">
        <p14:creationId xmlns:p14="http://schemas.microsoft.com/office/powerpoint/2010/main" val="903406475"/>
      </p:ext>
    </p:extLst>
  </p:cSld>
  <p:clrMapOvr>
    <a:masterClrMapping/>
  </p:clrMapOvr>
  <p:extLst>
    <p:ext uri="{DCECCB84-F9BA-43D5-87BE-67443E8EF086}">
      <p15:sldGuideLst xmlns:p15="http://schemas.microsoft.com/office/powerpoint/2012/main">
        <p15:guide id="0" pos="2933">
          <p15:clr>
            <a:srgbClr val="FBAE40"/>
          </p15:clr>
        </p15:guide>
        <p15:guide id="1" orient="horz" pos="12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side slides (text without backgroun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698460" y="565265"/>
            <a:ext cx="10801350"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719138" y="1910481"/>
            <a:ext cx="10807700" cy="480131"/>
          </a:xfrm>
          <a:prstGeom prst="rect">
            <a:avLst/>
          </a:prstGeom>
          <a:noFill/>
        </p:spPr>
        <p:txBody>
          <a:bodyPr lIns="0" rIns="0">
            <a:spAutoFit/>
          </a:bodyPr>
          <a:lstStyle>
            <a:lvl1pPr marL="0" indent="0">
              <a:buNone/>
              <a:defRPr baseline="0"/>
            </a:lvl1pPr>
          </a:lstStyle>
          <a:p>
            <a:pPr lvl="0"/>
            <a:r>
              <a:rPr lang="en-US" dirty="0"/>
              <a:t>Click to enter text</a:t>
            </a:r>
          </a:p>
        </p:txBody>
      </p:sp>
    </p:spTree>
    <p:extLst>
      <p:ext uri="{BB962C8B-B14F-4D97-AF65-F5344CB8AC3E}">
        <p14:creationId xmlns:p14="http://schemas.microsoft.com/office/powerpoint/2010/main" val="3626616590"/>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slide Re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6" name="Title 1"/>
          <p:cNvSpPr>
            <a:spLocks noGrp="1"/>
          </p:cNvSpPr>
          <p:nvPr>
            <p:ph type="title" hasCustomPrompt="1"/>
          </p:nvPr>
        </p:nvSpPr>
        <p:spPr>
          <a:xfrm>
            <a:off x="731837" y="2967335"/>
            <a:ext cx="10808071" cy="923330"/>
          </a:xfrm>
          <a:noFill/>
        </p:spPr>
        <p:txBody>
          <a:bodyPr wrap="square" lIns="0" rIns="0">
            <a:spAutoFit/>
          </a:bodyPr>
          <a:lstStyle>
            <a:lvl1pPr>
              <a:defRPr b="0"/>
            </a:lvl1pPr>
          </a:lstStyle>
          <a:p>
            <a:r>
              <a:rPr lang="en-US" dirty="0"/>
              <a:t>Click to add title</a:t>
            </a:r>
          </a:p>
        </p:txBody>
      </p:sp>
    </p:spTree>
    <p:extLst>
      <p:ext uri="{BB962C8B-B14F-4D97-AF65-F5344CB8AC3E}">
        <p14:creationId xmlns:p14="http://schemas.microsoft.com/office/powerpoint/2010/main" val="95532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47B-981A-45D1-BEEE-5174CC6A86FF}"/>
              </a:ext>
            </a:extLst>
          </p:cNvPr>
          <p:cNvSpPr>
            <a:spLocks noGrp="1"/>
          </p:cNvSpPr>
          <p:nvPr>
            <p:ph type="title"/>
          </p:nvPr>
        </p:nvSpPr>
        <p:spPr>
          <a:xfrm>
            <a:off x="838200" y="365125"/>
            <a:ext cx="10253472"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3E83A15-F50B-4E5E-8FF8-C9BF0C137A89}"/>
              </a:ext>
            </a:extLst>
          </p:cNvPr>
          <p:cNvSpPr>
            <a:spLocks noGrp="1"/>
          </p:cNvSpPr>
          <p:nvPr>
            <p:ph sz="half" idx="1"/>
          </p:nvPr>
        </p:nvSpPr>
        <p:spPr>
          <a:xfrm>
            <a:off x="838200" y="1825625"/>
            <a:ext cx="501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B1722A5-7DFA-4B71-89C7-660556CB3CEF}"/>
              </a:ext>
            </a:extLst>
          </p:cNvPr>
          <p:cNvSpPr>
            <a:spLocks noGrp="1"/>
          </p:cNvSpPr>
          <p:nvPr>
            <p:ph sz="half" idx="2"/>
          </p:nvPr>
        </p:nvSpPr>
        <p:spPr>
          <a:xfrm>
            <a:off x="6172200" y="1825625"/>
            <a:ext cx="49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94E1208-883E-48B0-804A-9CD9B9C38AF8}"/>
              </a:ext>
            </a:extLst>
          </p:cNvPr>
          <p:cNvSpPr>
            <a:spLocks noGrp="1"/>
          </p:cNvSpPr>
          <p:nvPr>
            <p:ph type="dt" sz="half" idx="10"/>
          </p:nvPr>
        </p:nvSpPr>
        <p:spPr/>
        <p:txBody>
          <a:bodyPr/>
          <a:lstStyle/>
          <a:p>
            <a:fld id="{45D44696-6081-4F16-9A87-D46D3512FE50}" type="datetime1">
              <a:rPr lang="en-ZA" smtClean="0"/>
              <a:t>2025/05/12</a:t>
            </a:fld>
            <a:endParaRPr lang="en-ZA"/>
          </a:p>
        </p:txBody>
      </p:sp>
      <p:sp>
        <p:nvSpPr>
          <p:cNvPr id="6" name="Footer Placeholder 5">
            <a:extLst>
              <a:ext uri="{FF2B5EF4-FFF2-40B4-BE49-F238E27FC236}">
                <a16:creationId xmlns:a16="http://schemas.microsoft.com/office/drawing/2014/main" id="{B485B022-FDC8-4CCB-B1F5-D2719D3AB6ED}"/>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6C7DDBE3-1C8E-4AF1-83C1-9BE3F583199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412081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0E6-B79A-43B7-B9A0-2AA456BC6411}"/>
              </a:ext>
            </a:extLst>
          </p:cNvPr>
          <p:cNvSpPr>
            <a:spLocks noGrp="1"/>
          </p:cNvSpPr>
          <p:nvPr>
            <p:ph type="title"/>
          </p:nvPr>
        </p:nvSpPr>
        <p:spPr>
          <a:xfrm>
            <a:off x="839788" y="365125"/>
            <a:ext cx="10233596"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31D158B-E41B-4D8C-9FF9-2EAA96F821C9}"/>
              </a:ext>
            </a:extLst>
          </p:cNvPr>
          <p:cNvSpPr>
            <a:spLocks noGrp="1"/>
          </p:cNvSpPr>
          <p:nvPr>
            <p:ph type="body" idx="1"/>
          </p:nvPr>
        </p:nvSpPr>
        <p:spPr>
          <a:xfrm>
            <a:off x="839789" y="1681163"/>
            <a:ext cx="50306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16D28-575A-4ABA-A5A7-B48B2DDF97CC}"/>
              </a:ext>
            </a:extLst>
          </p:cNvPr>
          <p:cNvSpPr>
            <a:spLocks noGrp="1"/>
          </p:cNvSpPr>
          <p:nvPr>
            <p:ph sz="half" idx="2"/>
          </p:nvPr>
        </p:nvSpPr>
        <p:spPr>
          <a:xfrm>
            <a:off x="839789" y="2505075"/>
            <a:ext cx="503066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AC62E8E-8AEB-41AC-97F4-7175F7F8CDDE}"/>
              </a:ext>
            </a:extLst>
          </p:cNvPr>
          <p:cNvSpPr>
            <a:spLocks noGrp="1"/>
          </p:cNvSpPr>
          <p:nvPr>
            <p:ph type="body" sz="quarter" idx="3"/>
          </p:nvPr>
        </p:nvSpPr>
        <p:spPr>
          <a:xfrm>
            <a:off x="6172200" y="1681163"/>
            <a:ext cx="49011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E4094-9AE9-4B1F-982B-CD8A08678B7D}"/>
              </a:ext>
            </a:extLst>
          </p:cNvPr>
          <p:cNvSpPr>
            <a:spLocks noGrp="1"/>
          </p:cNvSpPr>
          <p:nvPr>
            <p:ph sz="quarter" idx="4"/>
          </p:nvPr>
        </p:nvSpPr>
        <p:spPr>
          <a:xfrm>
            <a:off x="6172200" y="2505075"/>
            <a:ext cx="49011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F389838-19E8-40E5-B9C2-2BD0FAD07345}"/>
              </a:ext>
            </a:extLst>
          </p:cNvPr>
          <p:cNvSpPr>
            <a:spLocks noGrp="1"/>
          </p:cNvSpPr>
          <p:nvPr>
            <p:ph type="dt" sz="half" idx="10"/>
          </p:nvPr>
        </p:nvSpPr>
        <p:spPr/>
        <p:txBody>
          <a:bodyPr/>
          <a:lstStyle/>
          <a:p>
            <a:fld id="{D16ED501-B314-4F8F-86B9-DC6237A8A4B3}" type="datetime1">
              <a:rPr lang="en-ZA" smtClean="0"/>
              <a:t>2025/05/12</a:t>
            </a:fld>
            <a:endParaRPr lang="en-ZA"/>
          </a:p>
        </p:txBody>
      </p:sp>
      <p:sp>
        <p:nvSpPr>
          <p:cNvPr id="8" name="Footer Placeholder 7">
            <a:extLst>
              <a:ext uri="{FF2B5EF4-FFF2-40B4-BE49-F238E27FC236}">
                <a16:creationId xmlns:a16="http://schemas.microsoft.com/office/drawing/2014/main" id="{68A29A92-A44B-401A-B948-60CDA4145BA0}"/>
              </a:ext>
            </a:extLst>
          </p:cNvPr>
          <p:cNvSpPr>
            <a:spLocks noGrp="1"/>
          </p:cNvSpPr>
          <p:nvPr>
            <p:ph type="ftr" sz="quarter" idx="11"/>
          </p:nvPr>
        </p:nvSpPr>
        <p:spPr/>
        <p:txBody>
          <a:bodyPr/>
          <a:lstStyle/>
          <a:p>
            <a:r>
              <a:rPr lang="en-US" dirty="0"/>
              <a:t>Standardization in the field of digital geographic information.</a:t>
            </a:r>
          </a:p>
        </p:txBody>
      </p:sp>
      <p:sp>
        <p:nvSpPr>
          <p:cNvPr id="9" name="Slide Number Placeholder 8">
            <a:extLst>
              <a:ext uri="{FF2B5EF4-FFF2-40B4-BE49-F238E27FC236}">
                <a16:creationId xmlns:a16="http://schemas.microsoft.com/office/drawing/2014/main" id="{D93630CF-0EAF-4391-B4EA-DBCF9B7AA50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905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B2FE-C8D9-4863-8749-67372FB6D940}"/>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69438732-2208-42DE-917D-7CBF6EFBCCBD}"/>
              </a:ext>
            </a:extLst>
          </p:cNvPr>
          <p:cNvSpPr>
            <a:spLocks noGrp="1"/>
          </p:cNvSpPr>
          <p:nvPr>
            <p:ph type="dt" sz="half" idx="10"/>
          </p:nvPr>
        </p:nvSpPr>
        <p:spPr/>
        <p:txBody>
          <a:bodyPr/>
          <a:lstStyle/>
          <a:p>
            <a:fld id="{AF896313-A473-48A8-A860-5FDC42C64D12}" type="datetime1">
              <a:rPr lang="en-ZA" smtClean="0"/>
              <a:t>2025/05/12</a:t>
            </a:fld>
            <a:endParaRPr lang="en-ZA"/>
          </a:p>
        </p:txBody>
      </p:sp>
      <p:sp>
        <p:nvSpPr>
          <p:cNvPr id="4" name="Footer Placeholder 3">
            <a:extLst>
              <a:ext uri="{FF2B5EF4-FFF2-40B4-BE49-F238E27FC236}">
                <a16:creationId xmlns:a16="http://schemas.microsoft.com/office/drawing/2014/main" id="{42DB91FE-7FB6-4BCC-8A6A-4D0BC837AD9D}"/>
              </a:ext>
            </a:extLst>
          </p:cNvPr>
          <p:cNvSpPr>
            <a:spLocks noGrp="1"/>
          </p:cNvSpPr>
          <p:nvPr>
            <p:ph type="ftr" sz="quarter" idx="11"/>
          </p:nvPr>
        </p:nvSpPr>
        <p:spPr/>
        <p:txBody>
          <a:bodyPr/>
          <a:lstStyle/>
          <a:p>
            <a:r>
              <a:rPr lang="en-US" dirty="0"/>
              <a:t>Standardization in the field of digital geographic information.</a:t>
            </a:r>
          </a:p>
        </p:txBody>
      </p:sp>
      <p:sp>
        <p:nvSpPr>
          <p:cNvPr id="5" name="Slide Number Placeholder 4">
            <a:extLst>
              <a:ext uri="{FF2B5EF4-FFF2-40B4-BE49-F238E27FC236}">
                <a16:creationId xmlns:a16="http://schemas.microsoft.com/office/drawing/2014/main" id="{0BEC4956-7060-49CE-BEC9-9F5A414A732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06607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picture containing paving&#10;&#10;Description automatically generated">
            <a:extLst>
              <a:ext uri="{FF2B5EF4-FFF2-40B4-BE49-F238E27FC236}">
                <a16:creationId xmlns:a16="http://schemas.microsoft.com/office/drawing/2014/main" id="{891DF7B7-5B46-4F3E-BF1F-5CE86FAC63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descr="Logo&#10;&#10;Description automatically generated">
            <a:extLst>
              <a:ext uri="{FF2B5EF4-FFF2-40B4-BE49-F238E27FC236}">
                <a16:creationId xmlns:a16="http://schemas.microsoft.com/office/drawing/2014/main" id="{F795E369-4F86-4F70-9717-E23ED99D6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7078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471E0-CD9B-43FE-B909-AA4A086CE62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0704CDDF-8506-40E1-9430-9EEFEC9FF5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11219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a:extLst>
              <a:ext uri="{FF2B5EF4-FFF2-40B4-BE49-F238E27FC236}">
                <a16:creationId xmlns:a16="http://schemas.microsoft.com/office/drawing/2014/main" id="{830AB9FA-F9D4-4B23-A504-E35891C415B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pic>
        <p:nvPicPr>
          <p:cNvPr id="7" name="Picture 6" descr="Logo&#10;&#10;Description automatically generated">
            <a:extLst>
              <a:ext uri="{FF2B5EF4-FFF2-40B4-BE49-F238E27FC236}">
                <a16:creationId xmlns:a16="http://schemas.microsoft.com/office/drawing/2014/main" id="{D9E36AA3-594F-4B9D-B48B-622AE75C10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2472898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17660E-C223-4E4B-A970-049FF8F971AA}"/>
              </a:ext>
            </a:extLst>
          </p:cNvPr>
          <p:cNvPicPr>
            <a:picLocks noChangeAspect="1"/>
          </p:cNvPicPr>
          <p:nvPr userDrawn="1"/>
        </p:nvPicPr>
        <p:blipFill>
          <a:blip r:embed="rId40" cstate="email">
            <a:alphaModFix amt="50000"/>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08F8F312-7ADB-459B-9B34-36053E7F0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E78F3D37-5ECC-494A-998E-7B287C699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5E091D-007E-4526-A366-5F8422641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2"/>
                </a:solidFill>
                <a:latin typeface="+mj-lt"/>
              </a:defRPr>
            </a:lvl1pPr>
          </a:lstStyle>
          <a:p>
            <a:fld id="{DEAA5D78-554E-4374-8052-C46F18EE213F}" type="datetime1">
              <a:rPr lang="en-ZA" smtClean="0"/>
              <a:pPr/>
              <a:t>2025/05/12</a:t>
            </a:fld>
            <a:endParaRPr lang="en-ZA" dirty="0"/>
          </a:p>
        </p:txBody>
      </p:sp>
      <p:sp>
        <p:nvSpPr>
          <p:cNvPr id="5" name="Footer Placeholder 4">
            <a:extLst>
              <a:ext uri="{FF2B5EF4-FFF2-40B4-BE49-F238E27FC236}">
                <a16:creationId xmlns:a16="http://schemas.microsoft.com/office/drawing/2014/main" id="{3D58ED51-23DD-4417-A431-C53197554C87}"/>
              </a:ext>
            </a:extLst>
          </p:cNvPr>
          <p:cNvSpPr>
            <a:spLocks noGrp="1"/>
          </p:cNvSpPr>
          <p:nvPr>
            <p:ph type="ftr" sz="quarter" idx="3"/>
          </p:nvPr>
        </p:nvSpPr>
        <p:spPr>
          <a:xfrm>
            <a:off x="4038600" y="6356350"/>
            <a:ext cx="4501896" cy="365125"/>
          </a:xfrm>
          <a:prstGeom prst="rect">
            <a:avLst/>
          </a:prstGeom>
        </p:spPr>
        <p:txBody>
          <a:bodyPr vert="horz" lIns="91440" tIns="45720" rIns="91440" bIns="45720" rtlCol="0" anchor="ctr"/>
          <a:lstStyle>
            <a:lvl1pPr algn="ctr">
              <a:defRPr sz="1100" i="1">
                <a:solidFill>
                  <a:schemeClr val="tx2"/>
                </a:solidFill>
              </a:defRPr>
            </a:lvl1p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3368E1AA-D662-4E8C-8EDB-E7CA05C50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j-lt"/>
              </a:defRPr>
            </a:lvl1pPr>
          </a:lstStyle>
          <a:p>
            <a:fld id="{D93C5197-1E51-49E6-82D3-45E83ED58034}" type="slidenum">
              <a:rPr lang="en-ZA" smtClean="0"/>
              <a:pPr/>
              <a:t>‹#›</a:t>
            </a:fld>
            <a:endParaRPr lang="en-ZA" dirty="0"/>
          </a:p>
        </p:txBody>
      </p:sp>
      <p:pic>
        <p:nvPicPr>
          <p:cNvPr id="8" name="Picture 7" descr="Logo&#10;&#10;Description automatically generated with low confidence">
            <a:extLst>
              <a:ext uri="{FF2B5EF4-FFF2-40B4-BE49-F238E27FC236}">
                <a16:creationId xmlns:a16="http://schemas.microsoft.com/office/drawing/2014/main" id="{A4E2FFBA-BE04-4BBE-8310-2D5542BE0554}"/>
              </a:ext>
            </a:extLst>
          </p:cNvPr>
          <p:cNvPicPr>
            <a:picLocks noChangeAspect="1"/>
          </p:cNvPicPr>
          <p:nvPr userDrawn="1"/>
        </p:nvPicPr>
        <p:blipFill>
          <a:blip r:embed="rId41">
            <a:extLst>
              <a:ext uri="{28A0092B-C50C-407E-A947-70E740481C1C}">
                <a14:useLocalDpi xmlns:a14="http://schemas.microsoft.com/office/drawing/2010/main"/>
              </a:ext>
            </a:extLst>
          </a:blip>
          <a:stretch>
            <a:fillRect/>
          </a:stretch>
        </p:blipFill>
        <p:spPr>
          <a:xfrm>
            <a:off x="11106150" y="0"/>
            <a:ext cx="1085850" cy="1000125"/>
          </a:xfrm>
          <a:prstGeom prst="rect">
            <a:avLst/>
          </a:prstGeom>
        </p:spPr>
      </p:pic>
      <p:sp>
        <p:nvSpPr>
          <p:cNvPr id="13" name="Rectangle 12">
            <a:extLst>
              <a:ext uri="{FF2B5EF4-FFF2-40B4-BE49-F238E27FC236}">
                <a16:creationId xmlns:a16="http://schemas.microsoft.com/office/drawing/2014/main" id="{259B18B9-C72F-4F2B-9DFD-87B6BF5C5ED7}"/>
              </a:ext>
            </a:extLst>
          </p:cNvPr>
          <p:cNvSpPr/>
          <p:nvPr userDrawn="1"/>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01064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21" r:id="rId30"/>
    <p:sldLayoutId id="2147483716" r:id="rId31"/>
    <p:sldLayoutId id="2147483717" r:id="rId32"/>
    <p:sldLayoutId id="2147483718" r:id="rId33"/>
    <p:sldLayoutId id="2147483719" r:id="rId34"/>
    <p:sldLayoutId id="2147483720" r:id="rId35"/>
    <p:sldLayoutId id="2147483744" r:id="rId36"/>
    <p:sldLayoutId id="2147483745" r:id="rId37"/>
    <p:sldLayoutId id="2147483746" r:id="rId3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schemas.isotc211.org/191##/-#/xml/abc/#.#.#/ijkLmn.xml" TargetMode="External"/><Relationship Id="rId3" Type="http://schemas.openxmlformats.org/officeDocument/2006/relationships/hyperlink" Target="https://schemas.isots211.org/XML/" TargetMode="External"/><Relationship Id="rId7" Type="http://schemas.openxmlformats.org/officeDocument/2006/relationships/hyperlink" Target="https://schemas.isotc211.org/191##/-#/json/abc/#.#.#/ijkLmn.xml" TargetMode="External"/><Relationship Id="rId2" Type="http://schemas.openxmlformats.org/officeDocument/2006/relationships/hyperlink" Target="https://schemas.isotc211.org/JSON/" TargetMode="External"/><Relationship Id="rId1" Type="http://schemas.openxmlformats.org/officeDocument/2006/relationships/slideLayout" Target="../slideLayouts/slideLayout32.xml"/><Relationship Id="rId6" Type="http://schemas.openxmlformats.org/officeDocument/2006/relationships/hyperlink" Target="https://schemas.isotc211.org/191##/-#/json/abc/#.#.#/ijkLmn[.xyz[a" TargetMode="External"/><Relationship Id="rId5" Type="http://schemas.openxmlformats.org/officeDocument/2006/relationships/hyperlink" Target="https://schemas.isotc211.org/191##/-#/json/abc/#.#.#/ijkLmn.json" TargetMode="External"/><Relationship Id="rId4" Type="http://schemas.openxmlformats.org/officeDocument/2006/relationships/hyperlink" Target="https://schemas.isotc211.org/" TargetMode="External"/><Relationship Id="rId9" Type="http://schemas.openxmlformats.org/officeDocument/2006/relationships/hyperlink" Target="https://committee.iso.org/sites/tc211/home/resolutions/isotc-211-good-practices/--structure-of-uris-in-isotc-211.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chemas.isotc211.org/json/19157/-1/dqc/1.0.0/dqc.json" TargetMode="External"/><Relationship Id="rId2" Type="http://schemas.openxmlformats.org/officeDocument/2006/relationships/hyperlink" Target="https://schemas.isotc211.org/json/19115/-4/mdj/1.0.0/mdj.json" TargetMode="External"/><Relationship Id="rId1" Type="http://schemas.openxmlformats.org/officeDocument/2006/relationships/slideLayout" Target="../slideLayouts/slideLayout32.xml"/><Relationship Id="rId6" Type="http://schemas.openxmlformats.org/officeDocument/2006/relationships/hyperlink" Target="https://schemas.isotc211.org/xml/" TargetMode="External"/><Relationship Id="rId5" Type="http://schemas.openxmlformats.org/officeDocument/2006/relationships/hyperlink" Target="https://github.com/ISO-TC211/XML/tree/master/schemas.isotc211.org/json/19157/-1/dqc/1.0.0/dqc.json" TargetMode="External"/><Relationship Id="rId4" Type="http://schemas.openxmlformats.org/officeDocument/2006/relationships/hyperlink" Target="https://github.com/ISO-TC211/XML/tree/master/schemas.isotc211.org/json/19115/-4/mdj/1.0.0/mdj.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ana.org/assignments/character-sets" TargetMode="External"/><Relationship Id="rId2" Type="http://schemas.openxmlformats.org/officeDocument/2006/relationships/hyperlink" Target="https://www.loc.gov/standards/iso639-2/langhome.html" TargetMode="External"/><Relationship Id="rId1" Type="http://schemas.openxmlformats.org/officeDocument/2006/relationships/slideLayout" Target="../slideLayouts/slideLayout2.xml"/><Relationship Id="rId6" Type="http://schemas.openxmlformats.org/officeDocument/2006/relationships/hyperlink" Target="https://www.nationsonline.org/oneworld/country_code_list.htm" TargetMode="External"/><Relationship Id="rId5" Type="http://schemas.openxmlformats.org/officeDocument/2006/relationships/hyperlink" Target="https://countrycode.org/" TargetMode="External"/><Relationship Id="rId4" Type="http://schemas.openxmlformats.org/officeDocument/2006/relationships/hyperlink" Target="https://www.iso.org/obp/ui/#search/cod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ISO-TC211/XML/tree/master/schemas.isotc211.org/xml/comm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hyperlink" Target="mailto:mats.ahlin@sis.se" TargetMode="External"/><Relationship Id="rId7" Type="http://schemas.openxmlformats.org/officeDocument/2006/relationships/image" Target="../media/image44.jpg"/><Relationship Id="rId2" Type="http://schemas.openxmlformats.org/officeDocument/2006/relationships/hyperlink" Target="mailto:peter.parslow@os.uk" TargetMode="External"/><Relationship Id="rId1" Type="http://schemas.openxmlformats.org/officeDocument/2006/relationships/slideLayout" Target="../slideLayouts/slideLayout31.xml"/><Relationship Id="rId6" Type="http://schemas.openxmlformats.org/officeDocument/2006/relationships/image" Target="../media/image43.jpg"/><Relationship Id="rId5" Type="http://schemas.openxmlformats.org/officeDocument/2006/relationships/hyperlink" Target="https://www.iso.org/members.html" TargetMode="External"/><Relationship Id="rId4" Type="http://schemas.openxmlformats.org/officeDocument/2006/relationships/hyperlink" Target="mailto:christine.allansson@sis.s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so.org/files/live/sites/isoorg/files/store/en/PUB100011.pdf"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68DC9-4125-1E2B-42F4-3BDC23E27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47DFF12-31B5-4D8B-9359-0DDB00609032}"/>
              </a:ext>
            </a:extLst>
          </p:cNvPr>
          <p:cNvSpPr>
            <a:spLocks noGrp="1"/>
          </p:cNvSpPr>
          <p:nvPr>
            <p:ph type="ctrTitle"/>
          </p:nvPr>
        </p:nvSpPr>
        <p:spPr>
          <a:xfrm>
            <a:off x="279267" y="1178480"/>
            <a:ext cx="11314319" cy="1655762"/>
          </a:xfrm>
        </p:spPr>
        <p:txBody>
          <a:bodyPr>
            <a:noAutofit/>
          </a:bodyPr>
          <a:lstStyle/>
          <a:p>
            <a:r>
              <a:rPr lang="en-AU" dirty="0">
                <a:solidFill>
                  <a:schemeClr val="bg1">
                    <a:lumMod val="95000"/>
                  </a:schemeClr>
                </a:solidFill>
                <a:latin typeface="+mn-lt"/>
              </a:rPr>
              <a:t>AG 10 – XMG </a:t>
            </a:r>
            <a:br>
              <a:rPr lang="en-AU" dirty="0">
                <a:solidFill>
                  <a:schemeClr val="bg1">
                    <a:lumMod val="95000"/>
                  </a:schemeClr>
                </a:solidFill>
                <a:latin typeface="+mn-lt"/>
              </a:rPr>
            </a:br>
            <a:r>
              <a:rPr lang="en-AU" dirty="0">
                <a:solidFill>
                  <a:schemeClr val="bg1">
                    <a:lumMod val="95000"/>
                  </a:schemeClr>
                </a:solidFill>
                <a:latin typeface="+mn-lt"/>
              </a:rPr>
              <a:t>meeting 2025-05-21T01:00</a:t>
            </a:r>
          </a:p>
        </p:txBody>
      </p:sp>
      <p:sp>
        <p:nvSpPr>
          <p:cNvPr id="5" name="Subtitle 4">
            <a:extLst>
              <a:ext uri="{FF2B5EF4-FFF2-40B4-BE49-F238E27FC236}">
                <a16:creationId xmlns:a16="http://schemas.microsoft.com/office/drawing/2014/main" id="{50C9324F-6211-4B20-80F9-76C6578B98B5}"/>
              </a:ext>
            </a:extLst>
          </p:cNvPr>
          <p:cNvSpPr>
            <a:spLocks noGrp="1"/>
          </p:cNvSpPr>
          <p:nvPr>
            <p:ph type="subTitle" idx="1"/>
          </p:nvPr>
        </p:nvSpPr>
        <p:spPr>
          <a:xfrm>
            <a:off x="321212" y="3762504"/>
            <a:ext cx="9144000" cy="433067"/>
          </a:xfrm>
        </p:spPr>
        <p:txBody>
          <a:bodyPr>
            <a:normAutofit/>
          </a:bodyPr>
          <a:lstStyle/>
          <a:p>
            <a:pPr algn="l"/>
            <a:r>
              <a:rPr lang="en-ZA" dirty="0">
                <a:solidFill>
                  <a:schemeClr val="bg1">
                    <a:lumMod val="95000"/>
                  </a:schemeClr>
                </a:solidFill>
              </a:rPr>
              <a:t>ISO/TC 211 60th Plenary meeting (Wuhan)</a:t>
            </a:r>
          </a:p>
        </p:txBody>
      </p:sp>
      <p:sp>
        <p:nvSpPr>
          <p:cNvPr id="2" name="Subtitle 4">
            <a:extLst>
              <a:ext uri="{FF2B5EF4-FFF2-40B4-BE49-F238E27FC236}">
                <a16:creationId xmlns:a16="http://schemas.microsoft.com/office/drawing/2014/main" id="{D5FD7F99-1ABC-6BD8-D0AC-99B3C63A6CF4}"/>
              </a:ext>
            </a:extLst>
          </p:cNvPr>
          <p:cNvSpPr txBox="1">
            <a:spLocks/>
          </p:cNvSpPr>
          <p:nvPr/>
        </p:nvSpPr>
        <p:spPr>
          <a:xfrm>
            <a:off x="321212" y="4650308"/>
            <a:ext cx="2541165" cy="10089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ZA" sz="1400" dirty="0">
                <a:solidFill>
                  <a:schemeClr val="bg1">
                    <a:lumMod val="95000"/>
                  </a:schemeClr>
                </a:solidFill>
              </a:rPr>
              <a:t>Bleys EJ, Co-convenor AG10</a:t>
            </a:r>
          </a:p>
          <a:p>
            <a:pPr algn="l">
              <a:lnSpc>
                <a:spcPct val="100000"/>
              </a:lnSpc>
              <a:spcBef>
                <a:spcPts val="0"/>
              </a:spcBef>
            </a:pPr>
            <a:r>
              <a:rPr lang="en-ZA" sz="1400" dirty="0">
                <a:solidFill>
                  <a:schemeClr val="bg1">
                    <a:lumMod val="95000"/>
                  </a:schemeClr>
                </a:solidFill>
              </a:rPr>
              <a:t>Spears T, Co-convenor AG10</a:t>
            </a:r>
          </a:p>
          <a:p>
            <a:pPr algn="l">
              <a:lnSpc>
                <a:spcPct val="100000"/>
              </a:lnSpc>
              <a:spcBef>
                <a:spcPts val="0"/>
              </a:spcBef>
            </a:pPr>
            <a:r>
              <a:rPr lang="en-ZA" sz="1400" dirty="0" err="1">
                <a:solidFill>
                  <a:schemeClr val="bg1">
                    <a:lumMod val="95000"/>
                  </a:schemeClr>
                </a:solidFill>
              </a:rPr>
              <a:t>EJBleys@gmail.com</a:t>
            </a:r>
            <a:endParaRPr lang="en-ZA" sz="1400" dirty="0">
              <a:solidFill>
                <a:schemeClr val="bg1">
                  <a:lumMod val="95000"/>
                </a:schemeClr>
              </a:solidFill>
            </a:endParaRPr>
          </a:p>
          <a:p>
            <a:pPr algn="l">
              <a:lnSpc>
                <a:spcPct val="100000"/>
              </a:lnSpc>
              <a:spcBef>
                <a:spcPts val="0"/>
              </a:spcBef>
            </a:pPr>
            <a:r>
              <a:rPr lang="en-ZA" sz="1400" dirty="0">
                <a:solidFill>
                  <a:schemeClr val="bg1">
                    <a:lumMod val="95000"/>
                  </a:schemeClr>
                </a:solidFill>
              </a:rPr>
              <a:t>2025-04-09</a:t>
            </a:r>
          </a:p>
          <a:p>
            <a:pPr algn="l">
              <a:lnSpc>
                <a:spcPct val="100000"/>
              </a:lnSpc>
              <a:spcBef>
                <a:spcPts val="0"/>
              </a:spcBef>
            </a:pPr>
            <a:r>
              <a:rPr lang="en-ZA" sz="1400" dirty="0"/>
              <a:t>N 66</a:t>
            </a:r>
          </a:p>
        </p:txBody>
      </p:sp>
      <p:sp>
        <p:nvSpPr>
          <p:cNvPr id="3" name="Subtitle 4">
            <a:extLst>
              <a:ext uri="{FF2B5EF4-FFF2-40B4-BE49-F238E27FC236}">
                <a16:creationId xmlns:a16="http://schemas.microsoft.com/office/drawing/2014/main" id="{0C25A5BD-6C99-9019-8885-D44FCB551917}"/>
              </a:ext>
            </a:extLst>
          </p:cNvPr>
          <p:cNvSpPr txBox="1">
            <a:spLocks/>
          </p:cNvSpPr>
          <p:nvPr/>
        </p:nvSpPr>
        <p:spPr>
          <a:xfrm>
            <a:off x="7011164" y="4563841"/>
            <a:ext cx="4901203"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ZA" sz="1600" b="1" dirty="0"/>
          </a:p>
        </p:txBody>
      </p:sp>
    </p:spTree>
    <p:extLst>
      <p:ext uri="{BB962C8B-B14F-4D97-AF65-F5344CB8AC3E}">
        <p14:creationId xmlns:p14="http://schemas.microsoft.com/office/powerpoint/2010/main" val="23274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DD71F-270F-0E6D-B686-B19ED257E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5F1DFA-4E1B-3353-459D-F9B25508E66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(4) </a:t>
            </a:r>
            <a:r>
              <a:rPr lang="en-AU" b="1" dirty="0"/>
              <a:t>Standards Tracker</a:t>
            </a:r>
          </a:p>
        </p:txBody>
      </p:sp>
      <p:sp>
        <p:nvSpPr>
          <p:cNvPr id="5" name="Footer Placeholder 4">
            <a:extLst>
              <a:ext uri="{FF2B5EF4-FFF2-40B4-BE49-F238E27FC236}">
                <a16:creationId xmlns:a16="http://schemas.microsoft.com/office/drawing/2014/main" id="{6796F09C-961C-F916-02F8-CB03B707F3E4}"/>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0C741E06-C4E7-9E55-9517-30530F1958D2}"/>
              </a:ext>
            </a:extLst>
          </p:cNvPr>
          <p:cNvSpPr>
            <a:spLocks noGrp="1"/>
          </p:cNvSpPr>
          <p:nvPr>
            <p:ph type="sldNum" sz="quarter" idx="12"/>
          </p:nvPr>
        </p:nvSpPr>
        <p:spPr/>
        <p:txBody>
          <a:bodyPr/>
          <a:lstStyle/>
          <a:p>
            <a:fld id="{D93C5197-1E51-49E6-82D3-45E83ED58034}" type="slidenum">
              <a:rPr lang="en-ZA" smtClean="0"/>
              <a:t>10</a:t>
            </a:fld>
            <a:endParaRPr lang="en-ZA"/>
          </a:p>
        </p:txBody>
      </p:sp>
      <p:sp>
        <p:nvSpPr>
          <p:cNvPr id="12" name="Content Placeholder 1">
            <a:extLst>
              <a:ext uri="{FF2B5EF4-FFF2-40B4-BE49-F238E27FC236}">
                <a16:creationId xmlns:a16="http://schemas.microsoft.com/office/drawing/2014/main" id="{913B365C-1118-EA2A-9A7F-4889D450AE1C}"/>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No new items that need to be addressed</a:t>
            </a:r>
          </a:p>
          <a:p>
            <a:pPr lvl="1"/>
            <a:r>
              <a:rPr lang="en-US" altLang="en-US" dirty="0">
                <a:latin typeface="Arial" panose="020B0604020202020204" pitchFamily="34" charset="0"/>
                <a:cs typeface="Arial" panose="020B0604020202020204" pitchFamily="34" charset="0"/>
              </a:rPr>
              <a:t>One shifter to ISO 19115-1 review</a:t>
            </a:r>
          </a:p>
          <a:p>
            <a:r>
              <a:rPr lang="en-US" altLang="en-US" sz="3200" dirty="0">
                <a:solidFill>
                  <a:schemeClr val="bg2">
                    <a:lumMod val="50000"/>
                  </a:schemeClr>
                </a:solidFill>
                <a:latin typeface="Arial" panose="020B0604020202020204" pitchFamily="34" charset="0"/>
                <a:cs typeface="Arial" panose="020B0604020202020204" pitchFamily="34" charset="0"/>
              </a:rPr>
              <a:t>Items that didn’t make the tracker</a:t>
            </a:r>
          </a:p>
          <a:p>
            <a:pPr lvl="1"/>
            <a:r>
              <a:rPr lang="en-US" altLang="en-US" dirty="0">
                <a:latin typeface="Arial" panose="020B0604020202020204" pitchFamily="34" charset="0"/>
                <a:cs typeface="Arial" panose="020B0604020202020204" pitchFamily="34" charset="0"/>
              </a:rPr>
              <a:t>XML “</a:t>
            </a:r>
            <a:r>
              <a:rPr lang="en-US" altLang="en-US" dirty="0" err="1">
                <a:latin typeface="Arial" panose="020B0604020202020204" pitchFamily="34" charset="0"/>
                <a:cs typeface="Arial" panose="020B0604020202020204" pitchFamily="34" charset="0"/>
              </a:rPr>
              <a:t>codeList</a:t>
            </a:r>
            <a:r>
              <a:rPr lang="en-US" altLang="en-US" dirty="0">
                <a:latin typeface="Arial" panose="020B0604020202020204" pitchFamily="34" charset="0"/>
                <a:cs typeface="Arial" panose="020B0604020202020204" pitchFamily="34" charset="0"/>
              </a:rPr>
              <a:t>” attribute not URL</a:t>
            </a:r>
          </a:p>
          <a:p>
            <a:pPr lvl="2"/>
            <a:r>
              <a:rPr lang="en-US" altLang="en-US" dirty="0">
                <a:latin typeface="Arial" panose="020B0604020202020204" pitchFamily="34" charset="0"/>
                <a:cs typeface="Arial" panose="020B0604020202020204" pitchFamily="34" charset="0"/>
              </a:rPr>
              <a:t>Dealt with but upload failed???</a:t>
            </a:r>
          </a:p>
        </p:txBody>
      </p:sp>
      <p:pic>
        <p:nvPicPr>
          <p:cNvPr id="4" name="Picture 3">
            <a:extLst>
              <a:ext uri="{FF2B5EF4-FFF2-40B4-BE49-F238E27FC236}">
                <a16:creationId xmlns:a16="http://schemas.microsoft.com/office/drawing/2014/main" id="{65F6F35C-8FB1-50F5-12D9-DAE388410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370902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A518F-FDCC-4CC6-0562-B83AFF048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11</a:t>
            </a:fld>
            <a:endParaRPr lang="en-ZA"/>
          </a:p>
        </p:txBody>
      </p:sp>
      <p:sp>
        <p:nvSpPr>
          <p:cNvPr id="14" name="TextBox 13">
            <a:extLst>
              <a:ext uri="{FF2B5EF4-FFF2-40B4-BE49-F238E27FC236}">
                <a16:creationId xmlns:a16="http://schemas.microsoft.com/office/drawing/2014/main" id="{996537C5-4E97-7113-3D67-FD81C062EE6C}"/>
              </a:ext>
            </a:extLst>
          </p:cNvPr>
          <p:cNvSpPr txBox="1"/>
          <p:nvPr/>
        </p:nvSpPr>
        <p:spPr>
          <a:xfrm>
            <a:off x="0" y="268265"/>
            <a:ext cx="11852925" cy="1564916"/>
          </a:xfrm>
          <a:prstGeom prst="rect">
            <a:avLst/>
          </a:prstGeom>
          <a:noFill/>
        </p:spPr>
        <p:txBody>
          <a:bodyPr wrap="none" rtlCol="0">
            <a:spAutoFit/>
          </a:bodyPr>
          <a:lstStyle/>
          <a:p>
            <a:pPr algn="ctr">
              <a:lnSpc>
                <a:spcPct val="115000"/>
              </a:lnSpc>
              <a:spcBef>
                <a:spcPts val="300"/>
              </a:spcBef>
              <a:spcAft>
                <a:spcPts val="600"/>
              </a:spcAft>
              <a:tabLst>
                <a:tab pos="-457200" algn="l"/>
              </a:tabLst>
            </a:pPr>
            <a:r>
              <a:rPr lang="en-US" sz="4000" i="1" dirty="0">
                <a:solidFill>
                  <a:srgbClr val="002060"/>
                </a:solidFill>
              </a:rPr>
              <a:t>(5.1) </a:t>
            </a:r>
            <a:r>
              <a:rPr lang="en-US" sz="4000" b="1" kern="1200" dirty="0">
                <a:solidFill>
                  <a:srgbClr val="002060"/>
                </a:solidFill>
                <a:effectLst/>
                <a:latin typeface="+mn-lt"/>
                <a:ea typeface="+mn-ea"/>
                <a:cs typeface="+mn-cs"/>
              </a:rPr>
              <a:t>Managing both XML and JSON schemas</a:t>
            </a:r>
          </a:p>
          <a:p>
            <a:pPr algn="ctr">
              <a:lnSpc>
                <a:spcPct val="115000"/>
              </a:lnSpc>
              <a:spcBef>
                <a:spcPts val="300"/>
              </a:spcBef>
              <a:spcAft>
                <a:spcPts val="600"/>
              </a:spcAft>
              <a:tabLst>
                <a:tab pos="-457200" algn="l"/>
              </a:tabLst>
            </a:pPr>
            <a:r>
              <a:rPr lang="en-US" sz="4000" b="1" kern="1200" dirty="0">
                <a:solidFill>
                  <a:srgbClr val="002060"/>
                </a:solidFill>
                <a:effectLst/>
                <a:latin typeface="+mn-lt"/>
                <a:ea typeface="+mn-ea"/>
                <a:cs typeface="+mn-cs"/>
              </a:rPr>
              <a:t> in the same repository</a:t>
            </a:r>
            <a:r>
              <a:rPr lang="en-AU" sz="4000" b="1" dirty="0">
                <a:solidFill>
                  <a:srgbClr val="FF0000"/>
                </a:solidFill>
                <a:effectLst/>
              </a:rPr>
              <a:t> </a:t>
            </a:r>
            <a:endParaRPr lang="en-AU" sz="40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0976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7080421" cy="819092"/>
          </a:xfrm>
        </p:spPr>
        <p:txBody>
          <a:bodyPr>
            <a:normAutofit fontScale="90000"/>
          </a:bodyPr>
          <a:lstStyle/>
          <a:p>
            <a:r>
              <a:rPr lang="en-ZA" dirty="0"/>
              <a:t>Three (3) easily identified options</a:t>
            </a:r>
            <a:br>
              <a:rPr lang="en-ZA" dirty="0"/>
            </a:br>
            <a:r>
              <a:rPr lang="en-ZA" sz="2700" b="1" dirty="0">
                <a:solidFill>
                  <a:schemeClr val="accent2"/>
                </a:solidFill>
              </a:rPr>
              <a:t>One chosen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2025/05/12</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12</a:t>
            </a:fld>
            <a:endParaRPr lang="en-ZA"/>
          </a:p>
        </p:txBody>
      </p:sp>
      <p:graphicFrame>
        <p:nvGraphicFramePr>
          <p:cNvPr id="6" name="Table 5">
            <a:extLst>
              <a:ext uri="{FF2B5EF4-FFF2-40B4-BE49-F238E27FC236}">
                <a16:creationId xmlns:a16="http://schemas.microsoft.com/office/drawing/2014/main" id="{9EA645EC-7B68-E523-9B76-97FBD39744A7}"/>
              </a:ext>
            </a:extLst>
          </p:cNvPr>
          <p:cNvGraphicFramePr>
            <a:graphicFrameLocks noGrp="1"/>
          </p:cNvGraphicFramePr>
          <p:nvPr>
            <p:extLst>
              <p:ext uri="{D42A27DB-BD31-4B8C-83A1-F6EECF244321}">
                <p14:modId xmlns:p14="http://schemas.microsoft.com/office/powerpoint/2010/main" val="845416135"/>
              </p:ext>
            </p:extLst>
          </p:nvPr>
        </p:nvGraphicFramePr>
        <p:xfrm>
          <a:off x="268355" y="2809513"/>
          <a:ext cx="11559209" cy="4008284"/>
        </p:xfrm>
        <a:graphic>
          <a:graphicData uri="http://schemas.openxmlformats.org/drawingml/2006/table">
            <a:tbl>
              <a:tblPr firstRow="1" bandRow="1">
                <a:tableStyleId>{5C22544A-7EE6-4342-B048-85BDC9FD1C3A}</a:tableStyleId>
              </a:tblPr>
              <a:tblGrid>
                <a:gridCol w="2196549">
                  <a:extLst>
                    <a:ext uri="{9D8B030D-6E8A-4147-A177-3AD203B41FA5}">
                      <a16:colId xmlns:a16="http://schemas.microsoft.com/office/drawing/2014/main" val="1523536086"/>
                    </a:ext>
                  </a:extLst>
                </a:gridCol>
                <a:gridCol w="6092687">
                  <a:extLst>
                    <a:ext uri="{9D8B030D-6E8A-4147-A177-3AD203B41FA5}">
                      <a16:colId xmlns:a16="http://schemas.microsoft.com/office/drawing/2014/main" val="3534519230"/>
                    </a:ext>
                  </a:extLst>
                </a:gridCol>
                <a:gridCol w="3269973">
                  <a:extLst>
                    <a:ext uri="{9D8B030D-6E8A-4147-A177-3AD203B41FA5}">
                      <a16:colId xmlns:a16="http://schemas.microsoft.com/office/drawing/2014/main" val="58058783"/>
                    </a:ext>
                  </a:extLst>
                </a:gridCol>
              </a:tblGrid>
              <a:tr h="245851">
                <a:tc>
                  <a:txBody>
                    <a:bodyPr/>
                    <a:lstStyle/>
                    <a:p>
                      <a:pPr algn="l" rtl="0" fontAlgn="ctr"/>
                      <a:r>
                        <a:rPr lang="en-AU" sz="1400" u="none" strike="noStrike" dirty="0">
                          <a:effectLst/>
                        </a:rPr>
                        <a:t>Name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What it might look like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Issues</a:t>
                      </a:r>
                      <a:endParaRPr lang="en-AU" sz="1400" b="1" i="0" u="none" strike="noStrike" dirty="0">
                        <a:solidFill>
                          <a:srgbClr val="FFFFFF"/>
                        </a:solidFill>
                        <a:effectLst/>
                        <a:latin typeface="Georgia" panose="02040502050405020303" pitchFamily="18" charset="0"/>
                      </a:endParaRPr>
                    </a:p>
                  </a:txBody>
                  <a:tcPr marL="5376" marR="5376" marT="5376" marB="0" anchor="ctr"/>
                </a:tc>
                <a:extLst>
                  <a:ext uri="{0D108BD9-81ED-4DB2-BD59-A6C34878D82A}">
                    <a16:rowId xmlns:a16="http://schemas.microsoft.com/office/drawing/2014/main" val="2943818044"/>
                  </a:ext>
                </a:extLst>
              </a:tr>
              <a:tr h="511749">
                <a:tc>
                  <a:txBody>
                    <a:bodyPr/>
                    <a:lstStyle/>
                    <a:p>
                      <a:r>
                        <a:rPr lang="en-AU" sz="1400" b="0" i="0" kern="1200" dirty="0">
                          <a:solidFill>
                            <a:schemeClr val="dk1"/>
                          </a:solidFill>
                          <a:effectLst/>
                          <a:latin typeface="+mn-lt"/>
                          <a:ea typeface="+mn-ea"/>
                          <a:cs typeface="+mn-cs"/>
                        </a:rPr>
                        <a:t>Separate trees</a:t>
                      </a:r>
                    </a:p>
                  </a:txBody>
                  <a:tcPr marL="5376" marR="5376" marT="5376" marB="0" anchor="ctr"/>
                </a:tc>
                <a:tc>
                  <a:txBody>
                    <a:bodyPr/>
                    <a:lstStyle/>
                    <a:p>
                      <a:pPr algn="l"/>
                      <a:r>
                        <a:rPr lang="en-AU" sz="1400" kern="1200" dirty="0">
                          <a:solidFill>
                            <a:schemeClr val="dk1"/>
                          </a:solidFill>
                          <a:effectLst/>
                          <a:latin typeface="+mn-lt"/>
                          <a:ea typeface="+mn-ea"/>
                          <a:cs typeface="+mn-cs"/>
                          <a:hlinkClick r:id="rId2"/>
                        </a:rPr>
                        <a:t>For JSON: https://schemas.isotc211.org/json/</a:t>
                      </a:r>
                      <a:r>
                        <a:rPr lang="en-AU" sz="1400" kern="1200" dirty="0">
                          <a:solidFill>
                            <a:schemeClr val="dk1"/>
                          </a:solidFill>
                          <a:effectLst/>
                          <a:latin typeface="+mn-lt"/>
                          <a:ea typeface="+mn-ea"/>
                          <a:cs typeface="+mn-cs"/>
                        </a:rPr>
                        <a:t>...</a:t>
                      </a:r>
                    </a:p>
                    <a:p>
                      <a:pPr algn="l"/>
                      <a:r>
                        <a:rPr lang="en-AU" sz="1400" kern="1200" dirty="0">
                          <a:solidFill>
                            <a:schemeClr val="dk1"/>
                          </a:solidFill>
                          <a:effectLst/>
                          <a:latin typeface="+mn-lt"/>
                          <a:ea typeface="+mn-ea"/>
                          <a:cs typeface="+mn-cs"/>
                          <a:hlinkClick r:id="rId3"/>
                        </a:rPr>
                        <a:t>For XML: https://schemas.isots211.org/xml/</a:t>
                      </a:r>
                      <a:r>
                        <a:rPr lang="en-AU" sz="1400" kern="1200" dirty="0">
                          <a:solidFill>
                            <a:schemeClr val="dk1"/>
                          </a:solidFill>
                          <a:effectLst/>
                          <a:latin typeface="+mn-lt"/>
                          <a:ea typeface="+mn-ea"/>
                          <a:cs typeface="+mn-cs"/>
                        </a:rPr>
                        <a:t>... Or</a:t>
                      </a:r>
                    </a:p>
                    <a:p>
                      <a:pPr algn="l"/>
                      <a:r>
                        <a:rPr lang="en-AU" sz="1400" kern="1200" dirty="0">
                          <a:solidFill>
                            <a:schemeClr val="dk1"/>
                          </a:solidFill>
                          <a:effectLst/>
                          <a:latin typeface="+mn-lt"/>
                          <a:ea typeface="+mn-ea"/>
                          <a:cs typeface="+mn-cs"/>
                          <a:hlinkClick r:id="rId4"/>
                        </a:rPr>
                        <a:t>                   https://schemas.isotc211.org/</a:t>
                      </a:r>
                      <a:r>
                        <a:rPr lang="en-AU" sz="1400" kern="1200" dirty="0">
                          <a:solidFill>
                            <a:schemeClr val="dk1"/>
                          </a:solidFill>
                          <a:effectLst/>
                          <a:latin typeface="+mn-lt"/>
                          <a:ea typeface="+mn-ea"/>
                          <a:cs typeface="+mn-cs"/>
                        </a:rPr>
                        <a:t>... </a:t>
                      </a:r>
                    </a:p>
                  </a:txBody>
                  <a:tcPr marL="5376" marR="5376" marT="5376" marB="0" anchor="ctr"/>
                </a:tc>
                <a:tc>
                  <a:txBody>
                    <a:bodyPr/>
                    <a:lstStyle/>
                    <a:p>
                      <a:r>
                        <a:rPr lang="en-AU" sz="1400" u="none" strike="noStrike" kern="1200" dirty="0">
                          <a:solidFill>
                            <a:srgbClr val="1A5EDB"/>
                          </a:solidFill>
                          <a:effectLst/>
                          <a:latin typeface="+mn-lt"/>
                          <a:ea typeface="+mn-ea"/>
                          <a:cs typeface="+mn-cs"/>
                        </a:rPr>
                        <a:t> 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a:t>
                      </a:r>
                    </a:p>
                  </a:txBody>
                  <a:tcPr marL="5376" marR="5376" marT="5376" marB="0" anchor="ctr"/>
                </a:tc>
                <a:extLst>
                  <a:ext uri="{0D108BD9-81ED-4DB2-BD59-A6C34878D82A}">
                    <a16:rowId xmlns:a16="http://schemas.microsoft.com/office/drawing/2014/main" val="3606770254"/>
                  </a:ext>
                </a:extLst>
              </a:tr>
              <a:tr h="82590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kern="1200" dirty="0">
                          <a:solidFill>
                            <a:schemeClr val="bg1">
                              <a:lumMod val="50000"/>
                            </a:schemeClr>
                          </a:solidFill>
                          <a:effectLst/>
                          <a:latin typeface="+mn-lt"/>
                          <a:ea typeface="+mn-ea"/>
                          <a:cs typeface="+mn-cs"/>
                        </a:rPr>
                        <a:t>Same tree with divergence</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For JSON: </a:t>
                      </a:r>
                      <a:r>
                        <a:rPr lang="en-AU" sz="1400" b="0" i="0" u="none" strike="noStrike" dirty="0">
                          <a:solidFill>
                            <a:srgbClr val="333333"/>
                          </a:solidFill>
                          <a:effectLst/>
                          <a:latin typeface="MetaWebPro"/>
                          <a:hlinkClick r:id="rId6"/>
                        </a:rPr>
                        <a:t>https://schemas.isotc211.org/191##/-#/json/abc/#.#.#/ijkLmn[.xyz[a</a:t>
                      </a:r>
                      <a:r>
                        <a:rPr lang="en-AU" sz="1400" b="0" i="0" u="none" strike="noStrike" dirty="0">
                          <a:solidFill>
                            <a:srgbClr val="333333"/>
                          </a:solidFill>
                          <a:effectLst/>
                          <a:latin typeface="MetaWebPro"/>
                        </a:rPr>
                        <a:t>]] Or</a:t>
                      </a:r>
                    </a:p>
                    <a:p>
                      <a:pPr algn="l">
                        <a:spcAft>
                          <a:spcPts val="750"/>
                        </a:spcAft>
                      </a:pPr>
                      <a:r>
                        <a:rPr lang="en-AU" sz="1400" b="0" i="0" u="none" strike="noStrike" dirty="0">
                          <a:solidFill>
                            <a:srgbClr val="333333"/>
                          </a:solidFill>
                          <a:effectLst/>
                          <a:latin typeface="MetaWebPro"/>
                          <a:hlinkClick r:id="rId6"/>
                        </a:rPr>
                        <a:t>                   https://schemas.isotc211.org/191##json/-#/.../ijkLmn[.xyz[a</a:t>
                      </a:r>
                      <a:r>
                        <a:rPr lang="en-AU" sz="1400" b="0" i="0" u="none" strike="noStrike" dirty="0">
                          <a:solidFill>
                            <a:srgbClr val="333333"/>
                          </a:solidFill>
                          <a:effectLst/>
                          <a:latin typeface="MetaWebPro"/>
                        </a:rPr>
                        <a:t>]]</a:t>
                      </a: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For XML: </a:t>
                      </a:r>
                      <a:r>
                        <a:rPr lang="en-AU" sz="1400" b="0" i="0" u="none" strike="noStrike" dirty="0">
                          <a:solidFill>
                            <a:srgbClr val="333333"/>
                          </a:solidFill>
                          <a:effectLst/>
                          <a:latin typeface="MetaWebPro"/>
                          <a:hlinkClick r:id="rId8"/>
                        </a:rPr>
                        <a:t>https://schemas.isotc211.org/191##/-#/xml/abc/#.#.#/ijkLmn.xml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Or2</a:t>
                      </a:r>
                    </a:p>
                    <a:p>
                      <a:pPr algn="l"/>
                      <a:r>
                        <a:rPr lang="en-AU" sz="1400" kern="1200" dirty="0">
                          <a:solidFill>
                            <a:schemeClr val="dk1"/>
                          </a:solidFill>
                          <a:effectLst/>
                          <a:latin typeface="+mn-lt"/>
                          <a:ea typeface="+mn-ea"/>
                          <a:cs typeface="+mn-cs"/>
                          <a:hlinkClick r:id="rId4"/>
                        </a:rPr>
                        <a:t>                https://schemas.isotc211.org/</a:t>
                      </a:r>
                      <a:r>
                        <a:rPr lang="en-AU" sz="1400" b="0" i="0" u="none" strike="noStrike" dirty="0">
                          <a:solidFill>
                            <a:srgbClr val="333333"/>
                          </a:solidFill>
                          <a:effectLst/>
                          <a:latin typeface="MetaWebPro"/>
                          <a:hlinkClick r:id="rId8"/>
                        </a:rPr>
                        <a:t>191##/-#/abc/#.#.#/ijkLmn.xml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 </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(Or2)?</a:t>
                      </a:r>
                    </a:p>
                  </a:txBody>
                  <a:tcPr marL="5376" marR="5376" marT="5376" marB="0" anchor="ctr"/>
                </a:tc>
                <a:extLst>
                  <a:ext uri="{0D108BD9-81ED-4DB2-BD59-A6C34878D82A}">
                    <a16:rowId xmlns:a16="http://schemas.microsoft.com/office/drawing/2014/main" val="915633685"/>
                  </a:ext>
                </a:extLst>
              </a:tr>
              <a:tr h="749933">
                <a:tc>
                  <a:txBody>
                    <a:bodyPr/>
                    <a:lstStyle/>
                    <a:p>
                      <a:r>
                        <a:rPr lang="en-AU" sz="1400" b="0" i="0" kern="1200" dirty="0">
                          <a:solidFill>
                            <a:schemeClr val="bg1">
                              <a:lumMod val="50000"/>
                            </a:schemeClr>
                          </a:solidFill>
                          <a:effectLst/>
                          <a:latin typeface="+mn-lt"/>
                          <a:ea typeface="+mn-ea"/>
                          <a:cs typeface="+mn-cs"/>
                        </a:rPr>
                        <a:t>Colocation</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https://schemas.isotc211.org/191##/-#/abc/#.#.#/ijkLmn.[W3C extention]</a:t>
                      </a:r>
                      <a:endParaRPr lang="en-AU" sz="1400" b="0" i="0" u="none" strike="noStrike" dirty="0">
                        <a:solidFill>
                          <a:srgbClr val="333333"/>
                        </a:solidFill>
                        <a:effectLst/>
                        <a:latin typeface="MetaWebPro"/>
                      </a:endParaRP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https://schemas.isotc211.org/191##/-#/abc/#.#.#/ijkLmn.xml</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This could easily leave XML path unchanged!</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Implications for updates (#.#.#)</a:t>
                      </a:r>
                    </a:p>
                  </a:txBody>
                  <a:tcPr marL="5376" marR="5376" marT="5376" marB="0" anchor="ctr"/>
                </a:tc>
                <a:extLst>
                  <a:ext uri="{0D108BD9-81ED-4DB2-BD59-A6C34878D82A}">
                    <a16:rowId xmlns:a16="http://schemas.microsoft.com/office/drawing/2014/main" val="2057680109"/>
                  </a:ext>
                </a:extLst>
              </a:tr>
              <a:tr h="1094545">
                <a:tc>
                  <a:txBody>
                    <a:bodyPr/>
                    <a:lstStyle/>
                    <a:p>
                      <a:r>
                        <a:rPr lang="en-AU" sz="1400" b="0" i="0" kern="1200" dirty="0">
                          <a:solidFill>
                            <a:schemeClr val="dk1"/>
                          </a:solidFill>
                          <a:effectLst/>
                          <a:latin typeface="+mn-lt"/>
                          <a:ea typeface="+mn-ea"/>
                          <a:cs typeface="+mn-cs"/>
                        </a:rPr>
                        <a:t>Other option?</a:t>
                      </a:r>
                    </a:p>
                  </a:txBody>
                  <a:tcPr marL="5376" marR="5376" marT="5376" marB="0" anchor="ctr"/>
                </a:tc>
                <a:tc>
                  <a:txBody>
                    <a:bodyPr/>
                    <a:lstStyle/>
                    <a:p>
                      <a:pPr algn="l" rtl="0" fontAlgn="ctr"/>
                      <a:endParaRPr lang="en-AU" sz="1400" b="0" i="0" u="none" strike="noStrike" dirty="0">
                        <a:solidFill>
                          <a:srgbClr val="1F2328"/>
                        </a:solidFill>
                        <a:effectLst/>
                        <a:latin typeface="-apple-system"/>
                      </a:endParaRPr>
                    </a:p>
                  </a:txBody>
                  <a:tcPr marL="5376" marR="5376" marT="5376" marB="0" anchor="ctr"/>
                </a:tc>
                <a:tc>
                  <a:txBody>
                    <a:bodyPr/>
                    <a:lstStyle/>
                    <a:p>
                      <a:pPr algn="l" rtl="0" fontAlgn="ctr"/>
                      <a:endParaRPr lang="en-AU" sz="1400" b="0" i="0" u="none" strike="noStrike" dirty="0">
                        <a:solidFill>
                          <a:srgbClr val="1A5EDB"/>
                        </a:solidFill>
                        <a:effectLst/>
                        <a:latin typeface="-apple-system"/>
                      </a:endParaRPr>
                    </a:p>
                  </a:txBody>
                  <a:tcPr marL="5376" marR="5376" marT="5376" marB="0" anchor="ctr"/>
                </a:tc>
                <a:extLst>
                  <a:ext uri="{0D108BD9-81ED-4DB2-BD59-A6C34878D82A}">
                    <a16:rowId xmlns:a16="http://schemas.microsoft.com/office/drawing/2014/main" val="2605116835"/>
                  </a:ext>
                </a:extLst>
              </a:tr>
            </a:tbl>
          </a:graphicData>
        </a:graphic>
      </p:graphicFrame>
      <p:sp>
        <p:nvSpPr>
          <p:cNvPr id="8" name="TextBox 7">
            <a:extLst>
              <a:ext uri="{FF2B5EF4-FFF2-40B4-BE49-F238E27FC236}">
                <a16:creationId xmlns:a16="http://schemas.microsoft.com/office/drawing/2014/main" id="{A083565F-1ACA-6ACF-FB79-850D20F79011}"/>
              </a:ext>
            </a:extLst>
          </p:cNvPr>
          <p:cNvSpPr txBox="1"/>
          <p:nvPr/>
        </p:nvSpPr>
        <p:spPr>
          <a:xfrm>
            <a:off x="268356" y="1090940"/>
            <a:ext cx="10277044" cy="1415772"/>
          </a:xfrm>
          <a:prstGeom prst="rect">
            <a:avLst/>
          </a:prstGeom>
          <a:noFill/>
        </p:spPr>
        <p:txBody>
          <a:bodyPr wrap="none" rtlCol="0">
            <a:spAutoFit/>
          </a:bodyPr>
          <a:lstStyle/>
          <a:p>
            <a:pPr>
              <a:spcAft>
                <a:spcPts val="750"/>
              </a:spcAft>
            </a:pPr>
            <a:r>
              <a:rPr lang="en-AU" b="1" i="0" u="none" strike="noStrike" dirty="0">
                <a:solidFill>
                  <a:srgbClr val="333333"/>
                </a:solidFill>
                <a:effectLst/>
                <a:latin typeface="MetaWebPro"/>
              </a:rPr>
              <a:t>From: </a:t>
            </a:r>
            <a:r>
              <a:rPr lang="en-AU" b="1" i="0" u="none" strike="noStrike" dirty="0">
                <a:solidFill>
                  <a:srgbClr val="333333"/>
                </a:solidFill>
                <a:effectLst/>
                <a:latin typeface="MetaWebPro"/>
                <a:hlinkClick r:id="rId9"/>
              </a:rPr>
              <a:t>ISO/TC211 Good Practice Guide: </a:t>
            </a:r>
            <a:r>
              <a:rPr lang="en-AU" b="0" i="0" u="none" strike="noStrike" dirty="0">
                <a:solidFill>
                  <a:srgbClr val="333333"/>
                </a:solidFill>
                <a:effectLst/>
                <a:latin typeface="MetaWebPro"/>
                <a:hlinkClick r:id="rId9"/>
              </a:rPr>
              <a:t>Structure of URIs in ISO/TC 211 resources for implementation</a:t>
            </a:r>
            <a:endParaRPr lang="en-AU" b="1"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rPr>
              <a:t>XML Schema location:</a:t>
            </a:r>
            <a:endParaRPr lang="en-AU" sz="1600" b="0"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hlinkClick r:id="rId4"/>
              </a:rPr>
              <a:t>https://schemas.isotc211.org</a:t>
            </a:r>
            <a:r>
              <a:rPr lang="en-AU" sz="1600" b="0" i="0" u="none" strike="noStrike" dirty="0">
                <a:solidFill>
                  <a:srgbClr val="333333"/>
                </a:solidFill>
                <a:effectLst/>
                <a:latin typeface="MetaWebPro"/>
                <a:hlinkClick r:id="rId4"/>
              </a:rPr>
              <a:t>/</a:t>
            </a:r>
            <a:r>
              <a:rPr lang="en-AU" sz="1600" b="0" i="0" u="none" strike="noStrike" dirty="0">
                <a:solidFill>
                  <a:srgbClr val="333333"/>
                </a:solidFill>
                <a:effectLst/>
                <a:latin typeface="MetaWebPro"/>
              </a:rPr>
              <a:t> ~</a:t>
            </a:r>
          </a:p>
          <a:p>
            <a:pPr algn="l">
              <a:spcAft>
                <a:spcPts val="750"/>
              </a:spcAft>
            </a:pPr>
            <a:r>
              <a:rPr lang="en-AU" sz="1600" b="0" i="0" u="none" strike="noStrike" dirty="0" err="1">
                <a:solidFill>
                  <a:srgbClr val="333333"/>
                </a:solidFill>
                <a:effectLst/>
                <a:latin typeface="MetaWebPro"/>
              </a:rPr>
              <a:t>standardNumber</a:t>
            </a:r>
            <a:r>
              <a:rPr lang="en-AU" sz="1600" b="0" i="0" u="none" strike="noStrike" dirty="0">
                <a:solidFill>
                  <a:srgbClr val="333333"/>
                </a:solidFill>
                <a:effectLst/>
                <a:latin typeface="MetaWebPro"/>
              </a:rPr>
              <a:t>/-[</a:t>
            </a:r>
            <a:r>
              <a:rPr lang="en-AU" sz="1600" b="0" i="0" u="none" strike="noStrike" dirty="0" err="1">
                <a:solidFill>
                  <a:srgbClr val="333333"/>
                </a:solidFill>
                <a:effectLst/>
                <a:latin typeface="MetaWebPro"/>
              </a:rPr>
              <a:t>partNumber</a:t>
            </a:r>
            <a:r>
              <a:rPr lang="en-AU" sz="1600" b="0" i="0" u="none" strike="noStrike" dirty="0">
                <a:solidFill>
                  <a:srgbClr val="333333"/>
                </a:solidFill>
                <a:effectLst/>
                <a:latin typeface="MetaWebPro"/>
              </a:rPr>
              <a:t>]/namespace/</a:t>
            </a:r>
            <a:r>
              <a:rPr lang="en-AU" sz="1600" b="0" i="0" u="none" strike="noStrike" dirty="0" err="1">
                <a:solidFill>
                  <a:srgbClr val="333333"/>
                </a:solidFill>
                <a:effectLst/>
                <a:latin typeface="MetaWebPro"/>
              </a:rPr>
              <a:t>editionNumber.majorSchemaReleaseNo.minorSchemaRevisionNo</a:t>
            </a:r>
            <a:r>
              <a:rPr lang="en-AU" sz="1600" b="0" i="0" u="none" strike="noStrike" dirty="0">
                <a:solidFill>
                  <a:srgbClr val="333333"/>
                </a:solidFill>
                <a:effectLst/>
                <a:latin typeface="MetaWebPro"/>
              </a:rPr>
              <a:t>/filename</a:t>
            </a:r>
          </a:p>
        </p:txBody>
      </p:sp>
      <p:sp>
        <p:nvSpPr>
          <p:cNvPr id="7" name="Rectangle 6">
            <a:extLst>
              <a:ext uri="{FF2B5EF4-FFF2-40B4-BE49-F238E27FC236}">
                <a16:creationId xmlns:a16="http://schemas.microsoft.com/office/drawing/2014/main" id="{A8D0DD60-7BAF-4727-A5B9-F5EA74C368E2}"/>
              </a:ext>
            </a:extLst>
          </p:cNvPr>
          <p:cNvSpPr/>
          <p:nvPr/>
        </p:nvSpPr>
        <p:spPr>
          <a:xfrm>
            <a:off x="268354" y="3692607"/>
            <a:ext cx="11559209" cy="2015066"/>
          </a:xfrm>
          <a:prstGeom prst="rect">
            <a:avLst/>
          </a:prstGeom>
          <a:solidFill>
            <a:schemeClr val="accent1">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548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9035-9AFF-B4C5-4A67-0E74877E49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3AEA1D-E5BA-1030-67AB-BEFC8A69918A}"/>
              </a:ext>
            </a:extLst>
          </p:cNvPr>
          <p:cNvSpPr>
            <a:spLocks noGrp="1"/>
          </p:cNvSpPr>
          <p:nvPr>
            <p:ph type="title"/>
          </p:nvPr>
        </p:nvSpPr>
        <p:spPr>
          <a:xfrm>
            <a:off x="172994" y="271848"/>
            <a:ext cx="7080421" cy="759883"/>
          </a:xfrm>
        </p:spPr>
        <p:txBody>
          <a:bodyPr>
            <a:normAutofit fontScale="90000"/>
          </a:bodyPr>
          <a:lstStyle/>
          <a:p>
            <a:r>
              <a:rPr lang="en-ZA" sz="3100" dirty="0"/>
              <a:t>Separate tree for JSON already instigated</a:t>
            </a:r>
            <a:br>
              <a:rPr lang="en-ZA" dirty="0"/>
            </a:br>
            <a:endParaRPr lang="en-ZA" sz="2200" dirty="0"/>
          </a:p>
        </p:txBody>
      </p:sp>
      <p:sp>
        <p:nvSpPr>
          <p:cNvPr id="2" name="Date Placeholder 1">
            <a:extLst>
              <a:ext uri="{FF2B5EF4-FFF2-40B4-BE49-F238E27FC236}">
                <a16:creationId xmlns:a16="http://schemas.microsoft.com/office/drawing/2014/main" id="{D1230D9C-22C6-9B1D-17C6-ECCFAB167A90}"/>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2025/05/12</a:t>
            </a:fld>
            <a:endParaRPr lang="en-ZA"/>
          </a:p>
        </p:txBody>
      </p:sp>
      <p:sp>
        <p:nvSpPr>
          <p:cNvPr id="3" name="Footer Placeholder 2">
            <a:extLst>
              <a:ext uri="{FF2B5EF4-FFF2-40B4-BE49-F238E27FC236}">
                <a16:creationId xmlns:a16="http://schemas.microsoft.com/office/drawing/2014/main" id="{081DC80F-6B6A-9AF0-EAA7-00B8AB9C54EE}"/>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3D47BC-E617-630B-2C7B-0CE486652281}"/>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13</a:t>
            </a:fld>
            <a:endParaRPr lang="en-ZA"/>
          </a:p>
        </p:txBody>
      </p:sp>
      <p:sp>
        <p:nvSpPr>
          <p:cNvPr id="8" name="TextBox 7">
            <a:extLst>
              <a:ext uri="{FF2B5EF4-FFF2-40B4-BE49-F238E27FC236}">
                <a16:creationId xmlns:a16="http://schemas.microsoft.com/office/drawing/2014/main" id="{C8A5D980-AD7B-50A6-7024-99B1D7FAC883}"/>
              </a:ext>
            </a:extLst>
          </p:cNvPr>
          <p:cNvSpPr txBox="1"/>
          <p:nvPr/>
        </p:nvSpPr>
        <p:spPr>
          <a:xfrm>
            <a:off x="313143" y="1031731"/>
            <a:ext cx="9799157" cy="1590179"/>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JSON Schema anticipated location:</a:t>
            </a:r>
            <a:endParaRPr lang="en-AU" sz="2800" b="0" i="0" u="none" strike="noStrike" dirty="0">
              <a:solidFill>
                <a:srgbClr val="333333"/>
              </a:solidFill>
              <a:effectLst/>
              <a:latin typeface="MetaWebPro"/>
            </a:endParaRPr>
          </a:p>
          <a:p>
            <a:pPr algn="l">
              <a:spcAft>
                <a:spcPts val="750"/>
              </a:spcAft>
            </a:pPr>
            <a:r>
              <a:rPr lang="en-AU" sz="2800" b="1" i="0" u="none" strike="noStrike" dirty="0">
                <a:solidFill>
                  <a:srgbClr val="333333"/>
                </a:solidFill>
                <a:effectLst/>
                <a:latin typeface="MetaWebPro"/>
                <a:hlinkClick r:id="rId2"/>
              </a:rPr>
              <a:t>https://schemas.isotc211.org</a:t>
            </a:r>
            <a:r>
              <a:rPr lang="en-AU" sz="2800" b="0" i="0" u="none" strike="noStrike" dirty="0">
                <a:solidFill>
                  <a:srgbClr val="333333"/>
                </a:solidFill>
                <a:effectLst/>
                <a:latin typeface="MetaWebPro"/>
                <a:hlinkClick r:id="rId2"/>
              </a:rPr>
              <a:t>/json/19115/-4/mdj/1.0.0/</a:t>
            </a:r>
            <a:r>
              <a:rPr lang="en-AU" sz="2800" b="0" i="0" u="none" strike="noStrike" dirty="0" err="1">
                <a:solidFill>
                  <a:srgbClr val="333333"/>
                </a:solidFill>
                <a:effectLst/>
                <a:latin typeface="MetaWebPro"/>
                <a:hlinkClick r:id="rId2"/>
              </a:rPr>
              <a:t>mdj.json</a:t>
            </a:r>
            <a:endParaRPr lang="en-AU" sz="2800" b="0" i="0" u="none" strike="noStrike" dirty="0">
              <a:solidFill>
                <a:srgbClr val="333333"/>
              </a:solidFill>
              <a:effectLst/>
              <a:latin typeface="MetaWebPro"/>
            </a:endParaRPr>
          </a:p>
          <a:p>
            <a:pPr>
              <a:spcAft>
                <a:spcPts val="750"/>
              </a:spcAft>
            </a:pPr>
            <a:r>
              <a:rPr lang="en-AU" sz="2800" b="1" i="0" u="none" strike="noStrike" dirty="0">
                <a:solidFill>
                  <a:srgbClr val="333333"/>
                </a:solidFill>
                <a:effectLst/>
                <a:latin typeface="MetaWebPro"/>
                <a:hlinkClick r:id="rId3"/>
              </a:rPr>
              <a:t>https://schemas.isotc211.org</a:t>
            </a:r>
            <a:r>
              <a:rPr lang="en-AU" sz="2800" b="0" i="0" u="none" strike="noStrike" dirty="0">
                <a:solidFill>
                  <a:srgbClr val="333333"/>
                </a:solidFill>
                <a:effectLst/>
                <a:latin typeface="MetaWebPro"/>
                <a:hlinkClick r:id="rId3"/>
              </a:rPr>
              <a:t>/</a:t>
            </a:r>
            <a:r>
              <a:rPr lang="en-AU" sz="2800" b="0" i="0" u="sng" dirty="0">
                <a:solidFill>
                  <a:srgbClr val="0000FF"/>
                </a:solidFill>
                <a:effectLst/>
                <a:latin typeface="Tenorite" pitchFamily="2" charset="0"/>
                <a:hlinkClick r:id="rId3"/>
              </a:rPr>
              <a:t>json/19157/-1/dqc/1.0.0/dqc.json</a:t>
            </a:r>
            <a:endParaRPr lang="en-AU" sz="2800" b="0" i="0" u="sng" dirty="0">
              <a:solidFill>
                <a:srgbClr val="0000FF"/>
              </a:solidFill>
              <a:effectLst/>
              <a:latin typeface="Tenorite" pitchFamily="2" charset="0"/>
            </a:endParaRPr>
          </a:p>
        </p:txBody>
      </p:sp>
      <p:sp>
        <p:nvSpPr>
          <p:cNvPr id="9" name="TextBox 8">
            <a:extLst>
              <a:ext uri="{FF2B5EF4-FFF2-40B4-BE49-F238E27FC236}">
                <a16:creationId xmlns:a16="http://schemas.microsoft.com/office/drawing/2014/main" id="{75770C6E-AC86-08B1-DEE7-35742C6914DE}"/>
              </a:ext>
            </a:extLst>
          </p:cNvPr>
          <p:cNvSpPr txBox="1"/>
          <p:nvPr/>
        </p:nvSpPr>
        <p:spPr>
          <a:xfrm>
            <a:off x="313143" y="3088746"/>
            <a:ext cx="11636262" cy="1815882"/>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Work space JSON Schema location:</a:t>
            </a:r>
            <a:endParaRPr lang="en-AU" sz="2800" b="0" i="0" u="none" strike="noStrike" dirty="0">
              <a:solidFill>
                <a:srgbClr val="333333"/>
              </a:solidFill>
              <a:effectLst/>
              <a:latin typeface="MetaWebPro"/>
            </a:endParaRPr>
          </a:p>
          <a:p>
            <a:pPr algn="l">
              <a:spcAft>
                <a:spcPts val="750"/>
              </a:spcAft>
            </a:pPr>
            <a:r>
              <a:rPr lang="en-AU" sz="2000" b="1" i="0" u="none" strike="noStrike" dirty="0">
                <a:solidFill>
                  <a:srgbClr val="333333"/>
                </a:solidFill>
                <a:effectLst/>
                <a:latin typeface="MetaWebPro"/>
                <a:hlinkClick r:id="rId4"/>
              </a:rPr>
              <a:t>https://github.com/ISO-TC211/XML/tree/master/schemas.isotc211.org/json/19115/-4/mdj/1.0.0/mdj.json</a:t>
            </a:r>
            <a:endParaRPr lang="en-AU" sz="2000" b="1" i="0" u="none" strike="noStrike" dirty="0">
              <a:solidFill>
                <a:srgbClr val="333333"/>
              </a:solidFill>
              <a:effectLst/>
              <a:latin typeface="MetaWebPro"/>
            </a:endParaRPr>
          </a:p>
          <a:p>
            <a:pPr>
              <a:spcAft>
                <a:spcPts val="750"/>
              </a:spcAft>
            </a:pPr>
            <a:r>
              <a:rPr lang="en-AU" sz="2000" b="1" i="0" u="none" strike="noStrike" dirty="0">
                <a:solidFill>
                  <a:srgbClr val="333333"/>
                </a:solidFill>
                <a:effectLst/>
                <a:latin typeface="MetaWebPro"/>
                <a:hlinkClick r:id="rId5"/>
              </a:rPr>
              <a:t>https://github.com/ISO-TC211/XML/tree/master/schemas.isotc211.org/json/19157/-1/dqc/1.0.0/dqc.json</a:t>
            </a:r>
            <a:endParaRPr lang="en-AU" sz="2000" b="0" i="0" u="sng" dirty="0">
              <a:solidFill>
                <a:srgbClr val="0000FF"/>
              </a:solidFill>
              <a:effectLst/>
              <a:latin typeface="Tenorite" pitchFamily="2" charset="0"/>
            </a:endParaRPr>
          </a:p>
          <a:p>
            <a:pPr algn="l">
              <a:spcAft>
                <a:spcPts val="750"/>
              </a:spcAft>
            </a:pPr>
            <a:r>
              <a:rPr lang="en-AU" sz="2400" b="0" i="0" dirty="0">
                <a:effectLst/>
                <a:latin typeface="Tenorite" pitchFamily="2" charset="0"/>
              </a:rPr>
              <a:t>Only </a:t>
            </a:r>
            <a:r>
              <a:rPr lang="en-AU" sz="2400" b="0" i="0" dirty="0" err="1">
                <a:effectLst/>
                <a:latin typeface="Tenorite" pitchFamily="2" charset="0"/>
              </a:rPr>
              <a:t>ReadMe.txt</a:t>
            </a:r>
            <a:r>
              <a:rPr lang="en-AU" sz="2400" b="0" i="0" dirty="0">
                <a:effectLst/>
                <a:latin typeface="Tenorite" pitchFamily="2" charset="0"/>
              </a:rPr>
              <a:t> exist in those locations (2025-05-05)</a:t>
            </a:r>
          </a:p>
        </p:txBody>
      </p:sp>
      <p:sp>
        <p:nvSpPr>
          <p:cNvPr id="11" name="TextBox 10">
            <a:extLst>
              <a:ext uri="{FF2B5EF4-FFF2-40B4-BE49-F238E27FC236}">
                <a16:creationId xmlns:a16="http://schemas.microsoft.com/office/drawing/2014/main" id="{B5293FA4-F389-D53D-0DD2-C65FE8EC86C3}"/>
              </a:ext>
            </a:extLst>
          </p:cNvPr>
          <p:cNvSpPr txBox="1"/>
          <p:nvPr/>
        </p:nvSpPr>
        <p:spPr>
          <a:xfrm>
            <a:off x="313143" y="4924159"/>
            <a:ext cx="11255829" cy="1538883"/>
          </a:xfrm>
          <a:prstGeom prst="rect">
            <a:avLst/>
          </a:prstGeom>
          <a:noFill/>
        </p:spPr>
        <p:txBody>
          <a:bodyPr wrap="square">
            <a:spAutoFit/>
          </a:bodyPr>
          <a:lstStyle/>
          <a:p>
            <a:r>
              <a:rPr lang="en-ZA" sz="2800" dirty="0">
                <a:latin typeface="+mj-lt"/>
              </a:rPr>
              <a:t>Separate tree for XML  needs to be put forward as a resolution</a:t>
            </a:r>
          </a:p>
          <a:p>
            <a:r>
              <a:rPr lang="en-ZA" sz="2400" dirty="0"/>
              <a:t>Resolution would recommend developing a schema tree at:</a:t>
            </a:r>
          </a:p>
          <a:p>
            <a:pPr lvl="1"/>
            <a:r>
              <a:rPr lang="en-ZA" sz="2400" dirty="0">
                <a:hlinkClick r:id="rId6"/>
              </a:rPr>
              <a:t>https://schemas.isotc211.org/xml/</a:t>
            </a:r>
            <a:r>
              <a:rPr lang="en-ZA" sz="2400" dirty="0"/>
              <a:t>... </a:t>
            </a:r>
            <a:r>
              <a:rPr lang="en-ZA" sz="2000" dirty="0">
                <a:solidFill>
                  <a:srgbClr val="1A5EDB"/>
                </a:solidFill>
              </a:rPr>
              <a:t>(does not exist [yet])</a:t>
            </a:r>
            <a:br>
              <a:rPr lang="en-ZA" dirty="0"/>
            </a:br>
            <a:endParaRPr lang="en-US" dirty="0"/>
          </a:p>
        </p:txBody>
      </p:sp>
    </p:spTree>
    <p:extLst>
      <p:ext uri="{BB962C8B-B14F-4D97-AF65-F5344CB8AC3E}">
        <p14:creationId xmlns:p14="http://schemas.microsoft.com/office/powerpoint/2010/main" val="3843086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22D3CF-61F2-44CF-CB33-0222BECC9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20"/>
            <a:ext cx="12385314" cy="9288985"/>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149802" y="-139020"/>
            <a:ext cx="12015378" cy="1470333"/>
          </a:xfrm>
        </p:spPr>
        <p:txBody>
          <a:bodyPr>
            <a:normAutofit/>
          </a:bodyPr>
          <a:lstStyle/>
          <a:p>
            <a:pPr algn="ctr"/>
            <a:r>
              <a:rPr lang="en-US" sz="4000" i="1" dirty="0"/>
              <a:t>(5.2) </a:t>
            </a:r>
            <a:r>
              <a:rPr lang="en-US" sz="4000" b="1" spc="-15" dirty="0">
                <a:effectLst/>
                <a:latin typeface="Arial" panose="020B0604020202020204" pitchFamily="34" charset="0"/>
                <a:ea typeface="Calibri" panose="020F0502020204030204" pitchFamily="34" charset="0"/>
              </a:rPr>
              <a:t>Correcting </a:t>
            </a:r>
            <a:r>
              <a:rPr lang="en-US" sz="4000" b="1" spc="-15" dirty="0">
                <a:solidFill>
                  <a:srgbClr val="FF0000"/>
                </a:solidFill>
                <a:effectLst/>
                <a:latin typeface="Arial" panose="020B0604020202020204" pitchFamily="34" charset="0"/>
                <a:ea typeface="Calibri" panose="020F0502020204030204" pitchFamily="34" charset="0"/>
              </a:rPr>
              <a:t>XML records</a:t>
            </a:r>
            <a:r>
              <a:rPr lang="en-US" sz="4000" b="1" spc="-15" dirty="0">
                <a:effectLst/>
                <a:latin typeface="Arial" panose="020B0604020202020204" pitchFamily="34" charset="0"/>
                <a:ea typeface="Calibri" panose="020F0502020204030204" pitchFamily="34" charset="0"/>
              </a:rPr>
              <a:t> to comply with ISO 19139-1:2019 Clause 7.3.5.2</a:t>
            </a:r>
            <a:r>
              <a:rPr lang="en-AU" sz="4000" b="1" dirty="0">
                <a:effectLst/>
              </a:rPr>
              <a:t> </a:t>
            </a:r>
            <a:endParaRPr lang="en-ZA" sz="4000" b="1" dirty="0">
              <a:ea typeface="+mn-ea"/>
              <a:cs typeface="+mn-cs"/>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2025/05/12</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3995057" y="6492875"/>
            <a:ext cx="4501896" cy="365125"/>
          </a:xfrm>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14</a:t>
            </a:fld>
            <a:endParaRPr lang="en-ZA" dirty="0"/>
          </a:p>
        </p:txBody>
      </p:sp>
      <p:pic>
        <p:nvPicPr>
          <p:cNvPr id="10" name="Picture 9" descr="Logo&#10;&#10;Description automatically generated">
            <a:extLst>
              <a:ext uri="{FF2B5EF4-FFF2-40B4-BE49-F238E27FC236}">
                <a16:creationId xmlns:a16="http://schemas.microsoft.com/office/drawing/2014/main" id="{C00065D9-6313-F34B-867B-9E2AA1299B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
        <p:nvSpPr>
          <p:cNvPr id="5" name="TextBox 4">
            <a:extLst>
              <a:ext uri="{FF2B5EF4-FFF2-40B4-BE49-F238E27FC236}">
                <a16:creationId xmlns:a16="http://schemas.microsoft.com/office/drawing/2014/main" id="{BF9A4620-FB79-EDBE-00F5-716A1EF4D31C}"/>
              </a:ext>
            </a:extLst>
          </p:cNvPr>
          <p:cNvSpPr txBox="1"/>
          <p:nvPr/>
        </p:nvSpPr>
        <p:spPr>
          <a:xfrm>
            <a:off x="344265" y="6063962"/>
            <a:ext cx="11503470" cy="584775"/>
          </a:xfrm>
          <a:prstGeom prst="rect">
            <a:avLst/>
          </a:prstGeom>
          <a:noFill/>
        </p:spPr>
        <p:txBody>
          <a:bodyPr wrap="none" rtlCol="0">
            <a:spAutoFit/>
          </a:bodyPr>
          <a:lstStyle/>
          <a:p>
            <a:r>
              <a:rPr lang="en-US" sz="3200" b="1" dirty="0">
                <a:solidFill>
                  <a:srgbClr val="FFFF00"/>
                </a:solidFill>
              </a:rPr>
              <a:t>It is up to you to get it right, there is nobody checking!</a:t>
            </a:r>
          </a:p>
        </p:txBody>
      </p:sp>
    </p:spTree>
    <p:extLst>
      <p:ext uri="{BB962C8B-B14F-4D97-AF65-F5344CB8AC3E}">
        <p14:creationId xmlns:p14="http://schemas.microsoft.com/office/powerpoint/2010/main" val="363103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15E8-BCD2-1CB6-7822-1AEBD68278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D0565-532A-6A43-8E2B-644882CABE0E}"/>
              </a:ext>
            </a:extLst>
          </p:cNvPr>
          <p:cNvSpPr>
            <a:spLocks noGrp="1"/>
          </p:cNvSpPr>
          <p:nvPr>
            <p:ph type="title"/>
          </p:nvPr>
        </p:nvSpPr>
        <p:spPr>
          <a:xfrm>
            <a:off x="1302026" y="0"/>
            <a:ext cx="8786191" cy="1325563"/>
          </a:xfrm>
        </p:spPr>
        <p:txBody>
          <a:bodyPr/>
          <a:lstStyle/>
          <a:p>
            <a:r>
              <a:rPr lang="en-US" sz="4400" b="1" spc="-15" dirty="0">
                <a:effectLst/>
                <a:latin typeface="Arial" panose="020B0604020202020204" pitchFamily="34" charset="0"/>
                <a:ea typeface="Calibri" panose="020F0502020204030204" pitchFamily="34" charset="0"/>
              </a:rPr>
              <a:t>ISO 19139-1:2019 Clause 7.3.5.2</a:t>
            </a:r>
            <a:endParaRPr lang="en-US" dirty="0"/>
          </a:p>
        </p:txBody>
      </p:sp>
      <p:sp>
        <p:nvSpPr>
          <p:cNvPr id="4" name="Date Placeholder 3">
            <a:extLst>
              <a:ext uri="{FF2B5EF4-FFF2-40B4-BE49-F238E27FC236}">
                <a16:creationId xmlns:a16="http://schemas.microsoft.com/office/drawing/2014/main" id="{B20E55EA-C5A1-7A9A-CD4F-BD36129F9329}"/>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0B6AD703-77E6-A779-CDC8-23780480766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9E0A02D-BFB5-2A16-1353-F8AC098C5C2D}"/>
              </a:ext>
            </a:extLst>
          </p:cNvPr>
          <p:cNvSpPr>
            <a:spLocks noGrp="1"/>
          </p:cNvSpPr>
          <p:nvPr>
            <p:ph type="sldNum" sz="quarter" idx="12"/>
          </p:nvPr>
        </p:nvSpPr>
        <p:spPr/>
        <p:txBody>
          <a:bodyPr/>
          <a:lstStyle/>
          <a:p>
            <a:fld id="{D93C5197-1E51-49E6-82D3-45E83ED58034}" type="slidenum">
              <a:rPr lang="en-ZA" smtClean="0"/>
              <a:t>15</a:t>
            </a:fld>
            <a:endParaRPr lang="en-ZA"/>
          </a:p>
        </p:txBody>
      </p:sp>
      <p:sp>
        <p:nvSpPr>
          <p:cNvPr id="10" name="Content Placeholder 2">
            <a:extLst>
              <a:ext uri="{FF2B5EF4-FFF2-40B4-BE49-F238E27FC236}">
                <a16:creationId xmlns:a16="http://schemas.microsoft.com/office/drawing/2014/main" id="{9CB6FE99-A210-9ECA-B34C-3DCC5D95B989}"/>
              </a:ext>
            </a:extLst>
          </p:cNvPr>
          <p:cNvSpPr>
            <a:spLocks noGrp="1"/>
          </p:cNvSpPr>
          <p:nvPr>
            <p:ph idx="1"/>
          </p:nvPr>
        </p:nvSpPr>
        <p:spPr>
          <a:xfrm>
            <a:off x="239485" y="1997766"/>
            <a:ext cx="11794859" cy="4358584"/>
          </a:xfrm>
        </p:spPr>
        <p:txBody>
          <a:bodyPr>
            <a:normAutofit/>
          </a:bodyPr>
          <a:lstStyle/>
          <a:p>
            <a:r>
              <a:rPr lang="en-AU" i="1" dirty="0"/>
              <a:t>A large number of  XML elements have values for their codeList attribute pointing to:</a:t>
            </a:r>
          </a:p>
          <a:p>
            <a:pPr lvl="1"/>
            <a:r>
              <a:rPr lang="en-AU" i="1" dirty="0"/>
              <a:t>Valid URIs</a:t>
            </a:r>
          </a:p>
          <a:p>
            <a:pPr lvl="2"/>
            <a:r>
              <a:rPr lang="en-AU" i="1" dirty="0"/>
              <a:t>That are not resolvable as URLs</a:t>
            </a:r>
          </a:p>
          <a:p>
            <a:pPr lvl="1"/>
            <a:r>
              <a:rPr lang="en-AU" i="1" dirty="0"/>
              <a:t>Invalid URLs</a:t>
            </a:r>
          </a:p>
          <a:p>
            <a:pPr lvl="2"/>
            <a:r>
              <a:rPr lang="en-AU" i="1" dirty="0"/>
              <a:t>Files that don’t exist</a:t>
            </a:r>
          </a:p>
          <a:p>
            <a:pPr lvl="2"/>
            <a:r>
              <a:rPr lang="en-AU" i="1" dirty="0"/>
              <a:t>Files that do exist but do not contain the required code set mentioned in the URL</a:t>
            </a:r>
          </a:p>
          <a:p>
            <a:r>
              <a:rPr lang="en-AU" i="1" dirty="0"/>
              <a:t>Issue only occurs in XML records.</a:t>
            </a:r>
          </a:p>
          <a:p>
            <a:pPr lvl="1"/>
            <a:r>
              <a:rPr lang="en-AU" i="1" dirty="0"/>
              <a:t>Most in codelist files </a:t>
            </a:r>
          </a:p>
          <a:p>
            <a:pPr lvl="2"/>
            <a:r>
              <a:rPr lang="en-AU" i="1" dirty="0"/>
              <a:t>structured in accordance with the withdrawn 19139:2007</a:t>
            </a:r>
          </a:p>
          <a:p>
            <a:pPr lvl="1"/>
            <a:r>
              <a:rPr lang="en-AU" i="1" dirty="0"/>
              <a:t>A few XML example files</a:t>
            </a:r>
          </a:p>
        </p:txBody>
      </p:sp>
      <p:sp>
        <p:nvSpPr>
          <p:cNvPr id="3" name="TextBox 2">
            <a:extLst>
              <a:ext uri="{FF2B5EF4-FFF2-40B4-BE49-F238E27FC236}">
                <a16:creationId xmlns:a16="http://schemas.microsoft.com/office/drawing/2014/main" id="{FEB70EB4-849A-0BAA-E59F-A65E6C704EB4}"/>
              </a:ext>
            </a:extLst>
          </p:cNvPr>
          <p:cNvSpPr txBox="1"/>
          <p:nvPr/>
        </p:nvSpPr>
        <p:spPr>
          <a:xfrm>
            <a:off x="1302026" y="944189"/>
            <a:ext cx="9336156" cy="830997"/>
          </a:xfrm>
          <a:prstGeom prst="rect">
            <a:avLst/>
          </a:prstGeom>
          <a:noFill/>
        </p:spPr>
        <p:txBody>
          <a:bodyPr wrap="square" rtlCol="0">
            <a:spAutoFit/>
          </a:bodyPr>
          <a:lstStyle/>
          <a:p>
            <a:r>
              <a:rPr lang="en-AU" sz="2400" dirty="0">
                <a:solidFill>
                  <a:srgbClr val="1A5EDB"/>
                </a:solidFill>
              </a:rPr>
              <a:t>“The </a:t>
            </a:r>
            <a:r>
              <a:rPr lang="en-AU" sz="2400" i="1" dirty="0">
                <a:solidFill>
                  <a:srgbClr val="1A5EDB"/>
                </a:solidFill>
              </a:rPr>
              <a:t>codeList</a:t>
            </a:r>
            <a:r>
              <a:rPr lang="en-AU" sz="2400" dirty="0">
                <a:solidFill>
                  <a:srgbClr val="1A5EDB"/>
                </a:solidFill>
              </a:rPr>
              <a:t> attribute is intended to contain a URL that references a codeList’s details, within a registry or a codelist catalogue”</a:t>
            </a:r>
          </a:p>
        </p:txBody>
      </p:sp>
      <p:sp>
        <p:nvSpPr>
          <p:cNvPr id="7" name="TextBox 6">
            <a:extLst>
              <a:ext uri="{FF2B5EF4-FFF2-40B4-BE49-F238E27FC236}">
                <a16:creationId xmlns:a16="http://schemas.microsoft.com/office/drawing/2014/main" id="{25D121F8-C6DD-F2A7-E6F1-2C1F3CE539A6}"/>
              </a:ext>
            </a:extLst>
          </p:cNvPr>
          <p:cNvSpPr txBox="1"/>
          <p:nvPr/>
        </p:nvSpPr>
        <p:spPr>
          <a:xfrm>
            <a:off x="8883925" y="2967335"/>
            <a:ext cx="2932043" cy="923330"/>
          </a:xfrm>
          <a:prstGeom prst="rect">
            <a:avLst/>
          </a:prstGeom>
          <a:noFill/>
        </p:spPr>
        <p:txBody>
          <a:bodyPr wrap="square" rtlCol="0">
            <a:spAutoFit/>
          </a:bodyPr>
          <a:lstStyle/>
          <a:p>
            <a:r>
              <a:rPr lang="en-US" dirty="0">
                <a:solidFill>
                  <a:srgbClr val="1A5EDB"/>
                </a:solidFill>
              </a:rPr>
              <a:t>Note: ISO 19103:2024 has retired the label “</a:t>
            </a:r>
            <a:r>
              <a:rPr lang="en-US" dirty="0" err="1">
                <a:solidFill>
                  <a:srgbClr val="1A5EDB"/>
                </a:solidFill>
              </a:rPr>
              <a:t>codelist</a:t>
            </a:r>
            <a:r>
              <a:rPr lang="en-US" dirty="0">
                <a:solidFill>
                  <a:srgbClr val="1A5EDB"/>
                </a:solidFill>
              </a:rPr>
              <a:t>” replacing it with “code set”</a:t>
            </a:r>
          </a:p>
        </p:txBody>
      </p:sp>
    </p:spTree>
    <p:extLst>
      <p:ext uri="{BB962C8B-B14F-4D97-AF65-F5344CB8AC3E}">
        <p14:creationId xmlns:p14="http://schemas.microsoft.com/office/powerpoint/2010/main" val="368026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D26E3-8DCF-0293-2CCA-CCF0B80C8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5552B-0443-AD01-3A20-28A1FE57B4E8}"/>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Tricky </a:t>
            </a:r>
            <a:r>
              <a:rPr lang="en-US" sz="4400" b="1" strike="sngStrike" spc="-15" dirty="0" err="1">
                <a:effectLst/>
                <a:latin typeface="Arial" panose="020B0604020202020204" pitchFamily="34" charset="0"/>
                <a:ea typeface="Calibri" panose="020F0502020204030204" pitchFamily="34" charset="0"/>
              </a:rPr>
              <a:t>Codelists</a:t>
            </a:r>
            <a:r>
              <a:rPr lang="en-US" sz="4400" b="1" spc="-15" dirty="0">
                <a:effectLst/>
                <a:latin typeface="Arial" panose="020B0604020202020204" pitchFamily="34" charset="0"/>
                <a:ea typeface="Calibri" panose="020F0502020204030204" pitchFamily="34" charset="0"/>
              </a:rPr>
              <a:t> Code sets</a:t>
            </a:r>
            <a:endParaRPr lang="en-US" dirty="0"/>
          </a:p>
        </p:txBody>
      </p:sp>
      <p:sp>
        <p:nvSpPr>
          <p:cNvPr id="4" name="Date Placeholder 3">
            <a:extLst>
              <a:ext uri="{FF2B5EF4-FFF2-40B4-BE49-F238E27FC236}">
                <a16:creationId xmlns:a16="http://schemas.microsoft.com/office/drawing/2014/main" id="{1AFB27FE-80A2-0D15-F5D0-FC147F67239E}"/>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63E69F69-8AA4-A236-4F0F-FC6FE983B0F2}"/>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42DAE64D-D55D-4792-DA7A-1BCC2A0A8BEB}"/>
              </a:ext>
            </a:extLst>
          </p:cNvPr>
          <p:cNvSpPr>
            <a:spLocks noGrp="1"/>
          </p:cNvSpPr>
          <p:nvPr>
            <p:ph type="sldNum" sz="quarter" idx="12"/>
          </p:nvPr>
        </p:nvSpPr>
        <p:spPr/>
        <p:txBody>
          <a:bodyPr/>
          <a:lstStyle/>
          <a:p>
            <a:fld id="{D93C5197-1E51-49E6-82D3-45E83ED58034}" type="slidenum">
              <a:rPr lang="en-ZA" smtClean="0"/>
              <a:t>16</a:t>
            </a:fld>
            <a:endParaRPr lang="en-ZA"/>
          </a:p>
        </p:txBody>
      </p:sp>
      <p:sp>
        <p:nvSpPr>
          <p:cNvPr id="10" name="Content Placeholder 2">
            <a:extLst>
              <a:ext uri="{FF2B5EF4-FFF2-40B4-BE49-F238E27FC236}">
                <a16:creationId xmlns:a16="http://schemas.microsoft.com/office/drawing/2014/main" id="{F95623E0-2BB8-7E18-59C6-89F4ABE59064}"/>
              </a:ext>
            </a:extLst>
          </p:cNvPr>
          <p:cNvSpPr>
            <a:spLocks noGrp="1"/>
          </p:cNvSpPr>
          <p:nvPr>
            <p:ph idx="1"/>
          </p:nvPr>
        </p:nvSpPr>
        <p:spPr>
          <a:xfrm>
            <a:off x="269303" y="934279"/>
            <a:ext cx="11794859" cy="5317434"/>
          </a:xfrm>
        </p:spPr>
        <p:txBody>
          <a:bodyPr>
            <a:normAutofit fontScale="92500" lnSpcReduction="20000"/>
          </a:bodyPr>
          <a:lstStyle/>
          <a:p>
            <a:pPr marL="0" indent="0">
              <a:buNone/>
            </a:pPr>
            <a:r>
              <a:rPr lang="en-AU" i="1" dirty="0"/>
              <a:t>The following codes are not stored in TC211 Code list/set files</a:t>
            </a:r>
          </a:p>
          <a:p>
            <a:r>
              <a:rPr lang="en-AU" i="1" dirty="0"/>
              <a:t>Language codes</a:t>
            </a:r>
          </a:p>
          <a:p>
            <a:pPr lvl="1"/>
            <a:r>
              <a:rPr lang="en-AU" dirty="0"/>
              <a:t>ISO 639</a:t>
            </a:r>
          </a:p>
          <a:p>
            <a:pPr lvl="1"/>
            <a:r>
              <a:rPr lang="en-AU" dirty="0"/>
              <a:t>ISO suggests using USA Library of Congress listing</a:t>
            </a:r>
          </a:p>
          <a:p>
            <a:pPr lvl="2"/>
            <a:r>
              <a:rPr lang="en-AU" dirty="0">
                <a:hlinkClick r:id="rId2"/>
              </a:rPr>
              <a:t>https://www.loc.gov/standards/iso639-2/langhome.html</a:t>
            </a:r>
            <a:endParaRPr lang="en-AU" dirty="0"/>
          </a:p>
          <a:p>
            <a:pPr lvl="2"/>
            <a:endParaRPr lang="en-AU" dirty="0"/>
          </a:p>
          <a:p>
            <a:r>
              <a:rPr lang="en-AU" i="1" dirty="0"/>
              <a:t>Character set codes</a:t>
            </a:r>
          </a:p>
          <a:p>
            <a:pPr lvl="1"/>
            <a:r>
              <a:rPr lang="en-AU" i="1" dirty="0"/>
              <a:t>Use </a:t>
            </a:r>
            <a:r>
              <a:rPr lang="en-AU" dirty="0">
                <a:effectLst/>
                <a:latin typeface="Times"/>
                <a:hlinkClick r:id="rId3"/>
              </a:rPr>
              <a:t>http://www.iana.org/assignments/character-sets </a:t>
            </a:r>
            <a:endParaRPr lang="en-AU" dirty="0">
              <a:effectLst/>
              <a:latin typeface="Times"/>
            </a:endParaRPr>
          </a:p>
          <a:p>
            <a:pPr lvl="2"/>
            <a:r>
              <a:rPr lang="en-AU" i="1" dirty="0"/>
              <a:t>Although there is a list of character sets in ISO 19115:2003 the set does not belong to ISO</a:t>
            </a:r>
          </a:p>
          <a:p>
            <a:pPr lvl="2"/>
            <a:endParaRPr lang="en-AU" dirty="0">
              <a:effectLst/>
              <a:latin typeface="Times"/>
            </a:endParaRPr>
          </a:p>
          <a:p>
            <a:r>
              <a:rPr lang="en-AU" i="1" dirty="0"/>
              <a:t>Country codes</a:t>
            </a:r>
          </a:p>
          <a:p>
            <a:pPr lvl="1"/>
            <a:r>
              <a:rPr lang="en-AU" dirty="0">
                <a:hlinkClick r:id="rId4"/>
              </a:rPr>
              <a:t>https://www.iso.org/obp/ui/#search/code/</a:t>
            </a:r>
            <a:endParaRPr lang="en-AU" dirty="0"/>
          </a:p>
          <a:p>
            <a:pPr lvl="2"/>
            <a:r>
              <a:rPr lang="en-AU" dirty="0"/>
              <a:t>seems to work (but URL drops “/code” on opening)</a:t>
            </a:r>
          </a:p>
          <a:p>
            <a:pPr lvl="2"/>
            <a:r>
              <a:rPr lang="en-AU" dirty="0"/>
              <a:t>This ISO URL seems unlikely to be sustainable as it does not allow for other codes</a:t>
            </a:r>
          </a:p>
          <a:p>
            <a:pPr lvl="1"/>
            <a:r>
              <a:rPr lang="en-AU" dirty="0">
                <a:hlinkClick r:id="rId5"/>
              </a:rPr>
              <a:t>https://countrycode.org</a:t>
            </a:r>
            <a:endParaRPr lang="en-AU" dirty="0"/>
          </a:p>
          <a:p>
            <a:pPr lvl="1"/>
            <a:r>
              <a:rPr lang="en-AU" dirty="0">
                <a:hlinkClick r:id="rId6"/>
              </a:rPr>
              <a:t>https://www.nationsonline.org/oneworld/country_code_list.htm</a:t>
            </a:r>
            <a:endParaRPr lang="en-AU" dirty="0"/>
          </a:p>
          <a:p>
            <a:pPr marL="457200" lvl="1" indent="0">
              <a:buNone/>
            </a:pPr>
            <a:r>
              <a:rPr lang="en-AU" dirty="0"/>
              <a:t> </a:t>
            </a:r>
            <a:r>
              <a:rPr lang="en-AU" b="1" dirty="0">
                <a:solidFill>
                  <a:srgbClr val="1A5EDB"/>
                </a:solidFill>
              </a:rPr>
              <a:t>Which one to use? </a:t>
            </a:r>
            <a:r>
              <a:rPr lang="en-AU" dirty="0">
                <a:solidFill>
                  <a:srgbClr val="7030A0"/>
                </a:solidFill>
              </a:rPr>
              <a:t>– Leave up to agency to decide/provide.</a:t>
            </a:r>
          </a:p>
          <a:p>
            <a:endParaRPr lang="en-AU" dirty="0"/>
          </a:p>
        </p:txBody>
      </p:sp>
    </p:spTree>
    <p:extLst>
      <p:ext uri="{BB962C8B-B14F-4D97-AF65-F5344CB8AC3E}">
        <p14:creationId xmlns:p14="http://schemas.microsoft.com/office/powerpoint/2010/main" val="15025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2373-F921-144C-E20A-47DFFD4EDED4}"/>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Repairing the damage</a:t>
            </a:r>
            <a:endParaRPr lang="en-US" dirty="0"/>
          </a:p>
        </p:txBody>
      </p:sp>
      <p:sp>
        <p:nvSpPr>
          <p:cNvPr id="4" name="Date Placeholder 3">
            <a:extLst>
              <a:ext uri="{FF2B5EF4-FFF2-40B4-BE49-F238E27FC236}">
                <a16:creationId xmlns:a16="http://schemas.microsoft.com/office/drawing/2014/main" id="{74F48BA4-E24D-05D5-13FD-33F439E2D5CC}"/>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66855412-1BE0-D4CC-2046-8F6C8DF3BB47}"/>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D845383B-BC99-A3A1-3D96-02C25DE60AC4}"/>
              </a:ext>
            </a:extLst>
          </p:cNvPr>
          <p:cNvSpPr>
            <a:spLocks noGrp="1"/>
          </p:cNvSpPr>
          <p:nvPr>
            <p:ph type="sldNum" sz="quarter" idx="12"/>
          </p:nvPr>
        </p:nvSpPr>
        <p:spPr/>
        <p:txBody>
          <a:bodyPr/>
          <a:lstStyle/>
          <a:p>
            <a:fld id="{D93C5197-1E51-49E6-82D3-45E83ED58034}" type="slidenum">
              <a:rPr lang="en-ZA" smtClean="0"/>
              <a:t>17</a:t>
            </a:fld>
            <a:endParaRPr lang="en-ZA"/>
          </a:p>
        </p:txBody>
      </p:sp>
      <p:sp>
        <p:nvSpPr>
          <p:cNvPr id="10" name="Content Placeholder 2">
            <a:extLst>
              <a:ext uri="{FF2B5EF4-FFF2-40B4-BE49-F238E27FC236}">
                <a16:creationId xmlns:a16="http://schemas.microsoft.com/office/drawing/2014/main" id="{574B9FF9-2E13-AC66-34A7-CB6AE0389F1A}"/>
              </a:ext>
            </a:extLst>
          </p:cNvPr>
          <p:cNvSpPr>
            <a:spLocks noGrp="1"/>
          </p:cNvSpPr>
          <p:nvPr>
            <p:ph idx="1"/>
          </p:nvPr>
        </p:nvSpPr>
        <p:spPr>
          <a:xfrm>
            <a:off x="198570" y="881961"/>
            <a:ext cx="11794859" cy="5317434"/>
          </a:xfrm>
        </p:spPr>
        <p:txBody>
          <a:bodyPr>
            <a:normAutofit fontScale="77500" lnSpcReduction="20000"/>
          </a:bodyPr>
          <a:lstStyle/>
          <a:p>
            <a:r>
              <a:rPr lang="en-AU" i="1" dirty="0"/>
              <a:t>Version all the files</a:t>
            </a:r>
          </a:p>
          <a:p>
            <a:pPr lvl="1"/>
            <a:r>
              <a:rPr lang="en-AU" dirty="0"/>
              <a:t>Note at start of existing file indicating that it has been retired and stating why</a:t>
            </a:r>
          </a:p>
          <a:p>
            <a:pPr lvl="1"/>
            <a:r>
              <a:rPr lang="en-AU" dirty="0"/>
              <a:t>Note at start of new file indicating that it is a revision and stating the type of changes</a:t>
            </a:r>
          </a:p>
          <a:p>
            <a:pPr lvl="1"/>
            <a:r>
              <a:rPr lang="en-AU" dirty="0"/>
              <a:t>Note with each bad URL</a:t>
            </a:r>
          </a:p>
          <a:p>
            <a:pPr lvl="2"/>
            <a:r>
              <a:rPr lang="en-AU" dirty="0"/>
              <a:t>In retired file?</a:t>
            </a:r>
          </a:p>
          <a:p>
            <a:pPr lvl="2"/>
            <a:r>
              <a:rPr lang="en-AU" dirty="0"/>
              <a:t>In revision file?</a:t>
            </a:r>
          </a:p>
          <a:p>
            <a:pPr lvl="1"/>
            <a:r>
              <a:rPr lang="en-AU" dirty="0"/>
              <a:t>Note with each unresolvable URI</a:t>
            </a:r>
          </a:p>
          <a:p>
            <a:pPr lvl="2"/>
            <a:r>
              <a:rPr lang="en-AU" dirty="0"/>
              <a:t>In retired file?</a:t>
            </a:r>
          </a:p>
          <a:p>
            <a:pPr lvl="2"/>
            <a:r>
              <a:rPr lang="en-AU" dirty="0"/>
              <a:t>In revision file?</a:t>
            </a:r>
          </a:p>
          <a:p>
            <a:r>
              <a:rPr lang="en-AU" i="1" dirty="0"/>
              <a:t>OR Version some files based on error</a:t>
            </a:r>
          </a:p>
          <a:p>
            <a:pPr lvl="1"/>
            <a:r>
              <a:rPr lang="en-AU" dirty="0"/>
              <a:t>Not version files with only bad URLs</a:t>
            </a:r>
          </a:p>
          <a:p>
            <a:pPr lvl="2"/>
            <a:r>
              <a:rPr lang="en-AU" dirty="0"/>
              <a:t>Fix URLs and move on</a:t>
            </a:r>
          </a:p>
          <a:p>
            <a:pPr lvl="1"/>
            <a:r>
              <a:rPr lang="en-AU" dirty="0"/>
              <a:t>Version all files with unresolvable URIs</a:t>
            </a:r>
          </a:p>
          <a:p>
            <a:pPr lvl="2"/>
            <a:r>
              <a:rPr lang="en-AU" dirty="0"/>
              <a:t>Note at start of existing file indicating that it has been retired</a:t>
            </a:r>
          </a:p>
          <a:p>
            <a:pPr lvl="2"/>
            <a:r>
              <a:rPr lang="en-AU" dirty="0"/>
              <a:t>Note at start of new file indicating that it is a revision</a:t>
            </a:r>
          </a:p>
          <a:p>
            <a:pPr lvl="2"/>
            <a:r>
              <a:rPr lang="en-AU" dirty="0"/>
              <a:t>Fix bad URLs (if any) and move on</a:t>
            </a:r>
          </a:p>
          <a:p>
            <a:pPr lvl="2"/>
            <a:r>
              <a:rPr lang="en-AU" dirty="0"/>
              <a:t>With each unresolvable URI</a:t>
            </a:r>
          </a:p>
          <a:p>
            <a:pPr lvl="3"/>
            <a:r>
              <a:rPr lang="en-AU" dirty="0"/>
              <a:t>State reason for revision</a:t>
            </a:r>
          </a:p>
          <a:p>
            <a:pPr lvl="3"/>
            <a:r>
              <a:rPr lang="en-AU" dirty="0"/>
              <a:t>Comment out existing line</a:t>
            </a:r>
          </a:p>
          <a:p>
            <a:pPr lvl="3"/>
            <a:r>
              <a:rPr lang="en-AU" dirty="0"/>
              <a:t>Insert replacement resolvable URL</a:t>
            </a:r>
          </a:p>
          <a:p>
            <a:pPr lvl="2"/>
            <a:r>
              <a:rPr lang="en-AU" dirty="0">
                <a:solidFill>
                  <a:srgbClr val="1A5EDB"/>
                </a:solidFill>
              </a:rPr>
              <a:t>How to version files? </a:t>
            </a:r>
            <a:r>
              <a:rPr lang="en-AU" dirty="0">
                <a:solidFill>
                  <a:srgbClr val="7030A0"/>
                </a:solidFill>
              </a:rPr>
              <a:t>Possibly rename old so that existing external links continue to work.</a:t>
            </a:r>
          </a:p>
        </p:txBody>
      </p:sp>
    </p:spTree>
    <p:extLst>
      <p:ext uri="{BB962C8B-B14F-4D97-AF65-F5344CB8AC3E}">
        <p14:creationId xmlns:p14="http://schemas.microsoft.com/office/powerpoint/2010/main" val="3133964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6735-E678-0215-AA69-CAFB557DD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D9187-1C9C-6C67-B7B9-3143241381B2}"/>
              </a:ext>
            </a:extLst>
          </p:cNvPr>
          <p:cNvSpPr>
            <a:spLocks noGrp="1"/>
          </p:cNvSpPr>
          <p:nvPr>
            <p:ph type="title"/>
          </p:nvPr>
        </p:nvSpPr>
        <p:spPr>
          <a:xfrm>
            <a:off x="2209800" y="52319"/>
            <a:ext cx="8786191" cy="829642"/>
          </a:xfrm>
        </p:spPr>
        <p:txBody>
          <a:bodyPr>
            <a:normAutofit fontScale="90000"/>
          </a:bodyPr>
          <a:lstStyle/>
          <a:p>
            <a:r>
              <a:rPr lang="en-US" sz="4400" b="1" spc="-15" dirty="0">
                <a:effectLst/>
                <a:latin typeface="Arial" panose="020B0604020202020204" pitchFamily="34" charset="0"/>
                <a:ea typeface="Calibri" panose="020F0502020204030204" pitchFamily="34" charset="0"/>
              </a:rPr>
              <a:t>Inserting text to explain changes</a:t>
            </a:r>
            <a:endParaRPr lang="en-US" dirty="0"/>
          </a:p>
        </p:txBody>
      </p:sp>
      <p:sp>
        <p:nvSpPr>
          <p:cNvPr id="4" name="Date Placeholder 3">
            <a:extLst>
              <a:ext uri="{FF2B5EF4-FFF2-40B4-BE49-F238E27FC236}">
                <a16:creationId xmlns:a16="http://schemas.microsoft.com/office/drawing/2014/main" id="{04ABBEB2-13FD-2A5C-5FAD-E14F203CDADA}"/>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F444380A-EABF-74BD-8C21-8DE4C7B18CFC}"/>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BB0754C-7463-2B29-D903-5D7545055AD3}"/>
              </a:ext>
            </a:extLst>
          </p:cNvPr>
          <p:cNvSpPr>
            <a:spLocks noGrp="1"/>
          </p:cNvSpPr>
          <p:nvPr>
            <p:ph type="sldNum" sz="quarter" idx="12"/>
          </p:nvPr>
        </p:nvSpPr>
        <p:spPr/>
        <p:txBody>
          <a:bodyPr/>
          <a:lstStyle/>
          <a:p>
            <a:fld id="{D93C5197-1E51-49E6-82D3-45E83ED58034}" type="slidenum">
              <a:rPr lang="en-ZA" smtClean="0"/>
              <a:t>18</a:t>
            </a:fld>
            <a:endParaRPr lang="en-ZA"/>
          </a:p>
        </p:txBody>
      </p:sp>
      <p:sp>
        <p:nvSpPr>
          <p:cNvPr id="10" name="Content Placeholder 2">
            <a:extLst>
              <a:ext uri="{FF2B5EF4-FFF2-40B4-BE49-F238E27FC236}">
                <a16:creationId xmlns:a16="http://schemas.microsoft.com/office/drawing/2014/main" id="{BB52F4EF-C258-0547-A1C7-58BB7C01B172}"/>
              </a:ext>
            </a:extLst>
          </p:cNvPr>
          <p:cNvSpPr>
            <a:spLocks noGrp="1"/>
          </p:cNvSpPr>
          <p:nvPr>
            <p:ph idx="1"/>
          </p:nvPr>
        </p:nvSpPr>
        <p:spPr>
          <a:xfrm>
            <a:off x="269303" y="934279"/>
            <a:ext cx="11794859" cy="5317434"/>
          </a:xfrm>
        </p:spPr>
        <p:txBody>
          <a:bodyPr>
            <a:normAutofit fontScale="85000" lnSpcReduction="20000"/>
          </a:bodyPr>
          <a:lstStyle/>
          <a:p>
            <a:r>
              <a:rPr lang="en-AU" i="1" dirty="0"/>
              <a:t>In existing files to be retired</a:t>
            </a:r>
          </a:p>
          <a:p>
            <a:pPr marL="457200" lvl="1" indent="0">
              <a:buNone/>
            </a:pPr>
            <a:r>
              <a:rPr lang="en-AU" sz="1800" dirty="0">
                <a:solidFill>
                  <a:srgbClr val="006400"/>
                </a:solidFill>
                <a:effectLst/>
                <a:latin typeface="Helvetica" pitchFamily="2" charset="0"/>
              </a:rPr>
              <a:t>&lt;!-- File superseded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endParaRPr lang="en-AU" sz="1800" i="1" dirty="0"/>
          </a:p>
          <a:p>
            <a:r>
              <a:rPr lang="en-AU" i="1" dirty="0"/>
              <a:t>In replacement files</a:t>
            </a:r>
          </a:p>
          <a:p>
            <a:pPr marL="457200" lvl="1" indent="0">
              <a:buNone/>
            </a:pPr>
            <a:r>
              <a:rPr lang="en-AU" sz="1800" dirty="0">
                <a:solidFill>
                  <a:srgbClr val="006400"/>
                </a:solidFill>
                <a:effectLst/>
                <a:latin typeface="Helvetica" pitchFamily="2" charset="0"/>
              </a:rPr>
              <a:t>&lt;!-- File updated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p>
          <a:p>
            <a:r>
              <a:rPr lang="en-AU" dirty="0"/>
              <a:t>Replacing unresolvable URI with URL at each instance</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LanguageCode@codeList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attribute is intended to contain a URL that references a </a:t>
            </a:r>
            <a:r>
              <a:rPr lang="en-AU" sz="1800" dirty="0" err="1">
                <a:solidFill>
                  <a:srgbClr val="006400"/>
                </a:solidFill>
                <a:effectLst/>
                <a:latin typeface="Helvetica" pitchFamily="2" charset="0"/>
              </a:rPr>
              <a:t>codeList's</a:t>
            </a:r>
            <a:r>
              <a:rPr lang="en-AU" sz="1800" dirty="0">
                <a:solidFill>
                  <a:srgbClr val="006400"/>
                </a:solidFill>
                <a:effectLst/>
                <a:latin typeface="Helvetica" pitchFamily="2" charset="0"/>
              </a:rPr>
              <a:t> details, within a registry or a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catalogue"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Library of congress used as it provides a logical URL as directed by ISO (https://</a:t>
            </a:r>
            <a:r>
              <a:rPr lang="en-AU" sz="1800" dirty="0" err="1">
                <a:solidFill>
                  <a:srgbClr val="006400"/>
                </a:solidFill>
                <a:effectLst/>
                <a:latin typeface="Helvetica" pitchFamily="2" charset="0"/>
              </a:rPr>
              <a:t>www.iso.org</a:t>
            </a:r>
            <a:r>
              <a:rPr lang="en-AU" sz="1800" dirty="0">
                <a:solidFill>
                  <a:srgbClr val="006400"/>
                </a:solidFill>
                <a:effectLst/>
                <a:latin typeface="Helvetica" pitchFamily="2" charset="0"/>
              </a:rPr>
              <a:t>/iso-639-language-code)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/19115/-1/1/clause#B.3.11"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"&gt;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lan:LanguageCode</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www.loc.gov</a:t>
            </a:r>
            <a:r>
              <a:rPr lang="en-AU" sz="1800" dirty="0">
                <a:solidFill>
                  <a:srgbClr val="993300"/>
                </a:solidFill>
                <a:effectLst/>
                <a:latin typeface="Helvetica" pitchFamily="2" charset="0"/>
              </a:rPr>
              <a:t>/standards/iso639-2/</a:t>
            </a:r>
            <a:r>
              <a:rPr lang="en-AU" sz="1800" dirty="0" err="1">
                <a:solidFill>
                  <a:srgbClr val="993300"/>
                </a:solidFill>
                <a:effectLst/>
                <a:latin typeface="Helvetica" pitchFamily="2" charset="0"/>
              </a:rPr>
              <a:t>php</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code_list.php</a:t>
            </a:r>
            <a:r>
              <a:rPr lang="en-AU" sz="1800" dirty="0">
                <a:solidFill>
                  <a:srgbClr val="993300"/>
                </a:solidFill>
                <a:effectLst/>
                <a:latin typeface="Helvetica" pitchFamily="2" charset="0"/>
              </a:rPr>
              <a:t>"</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eng</a:t>
            </a:r>
            <a:r>
              <a:rPr lang="en-AU" sz="1800" dirty="0">
                <a:solidFill>
                  <a:srgbClr val="993300"/>
                </a:solidFill>
                <a:effectLst/>
                <a:latin typeface="Helvetica" pitchFamily="2" charset="0"/>
              </a:rPr>
              <a:t>"</a:t>
            </a:r>
            <a:r>
              <a:rPr lang="en-AU" sz="1800" dirty="0">
                <a:solidFill>
                  <a:srgbClr val="000096"/>
                </a:solidFill>
                <a:effectLst/>
                <a:latin typeface="Helvetica" pitchFamily="2" charset="0"/>
              </a:rPr>
              <a:t>&gt;</a:t>
            </a:r>
            <a:r>
              <a:rPr lang="en-AU" sz="1800" dirty="0" err="1">
                <a:solidFill>
                  <a:srgbClr val="000000"/>
                </a:solidFill>
                <a:effectLst/>
                <a:latin typeface="Helvetica" pitchFamily="2" charset="0"/>
              </a:rPr>
              <a:t>eng</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r>
              <a:rPr lang="en-AU" dirty="0">
                <a:solidFill>
                  <a:srgbClr val="000000"/>
                </a:solidFill>
                <a:effectLst/>
                <a:latin typeface="Helvetica" pitchFamily="2" charset="0"/>
              </a:rPr>
              <a:t>AND</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MD_CharacterSetCode@codeList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 codeList="https://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/19115/-1/1/clause#B.3.14"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="UTF8"&gt;UTF8&lt;/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lan:MD_CharacterSetCode</a:t>
            </a:r>
            <a:r>
              <a:rPr lang="en-AU" sz="1800" dirty="0">
                <a:solidFill>
                  <a:srgbClr val="F5844C"/>
                </a:solidFill>
                <a:effectLst/>
                <a:latin typeface="Helvetica" pitchFamily="2" charset="0"/>
              </a:rPr>
              <a:t> 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www.iana.org</a:t>
            </a:r>
            <a:r>
              <a:rPr lang="en-AU" sz="1800" dirty="0">
                <a:solidFill>
                  <a:srgbClr val="993300"/>
                </a:solidFill>
                <a:effectLst/>
                <a:latin typeface="Helvetica" pitchFamily="2" charset="0"/>
              </a:rPr>
              <a:t>/assignments/character-sets"</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"UTF8"</a:t>
            </a:r>
            <a:r>
              <a:rPr lang="en-AU" sz="1800" dirty="0">
                <a:solidFill>
                  <a:srgbClr val="000096"/>
                </a:solidFill>
                <a:effectLst/>
                <a:latin typeface="Helvetica" pitchFamily="2" charset="0"/>
              </a:rPr>
              <a:t>&gt;</a:t>
            </a:r>
            <a:r>
              <a:rPr lang="en-AU" sz="1800" dirty="0">
                <a:solidFill>
                  <a:srgbClr val="000000"/>
                </a:solidFill>
                <a:effectLst/>
                <a:latin typeface="Helvetica" pitchFamily="2" charset="0"/>
              </a:rPr>
              <a:t>UTF8</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lan:MD_CharacterSetCode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endParaRPr lang="en-AU" sz="1800" dirty="0">
              <a:solidFill>
                <a:srgbClr val="006400"/>
              </a:solidFill>
              <a:effectLst/>
              <a:latin typeface="Helvetica" pitchFamily="2" charset="0"/>
            </a:endParaRPr>
          </a:p>
        </p:txBody>
      </p:sp>
    </p:spTree>
    <p:extLst>
      <p:ext uri="{BB962C8B-B14F-4D97-AF65-F5344CB8AC3E}">
        <p14:creationId xmlns:p14="http://schemas.microsoft.com/office/powerpoint/2010/main" val="112497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2DEF716-5A86-9D44-D0E5-4CA1417EF0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4A279221-BC3E-56AE-F0BA-F7B307262A01}"/>
              </a:ext>
            </a:extLst>
          </p:cNvPr>
          <p:cNvSpPr>
            <a:spLocks noGrp="1"/>
          </p:cNvSpPr>
          <p:nvPr>
            <p:ph type="title"/>
          </p:nvPr>
        </p:nvSpPr>
        <p:spPr>
          <a:xfrm>
            <a:off x="1869924" y="315535"/>
            <a:ext cx="10244328" cy="1325563"/>
          </a:xfrm>
        </p:spPr>
        <p:txBody>
          <a:bodyPr>
            <a:normAutofit/>
          </a:bodyPr>
          <a:lstStyle/>
          <a:p>
            <a:pPr algn="r"/>
            <a:r>
              <a:rPr lang="en-US" dirty="0"/>
              <a:t>6.1 </a:t>
            </a:r>
            <a:r>
              <a:rPr lang="en-US" spc="-15" dirty="0">
                <a:solidFill>
                  <a:srgbClr val="000000"/>
                </a:solidFill>
                <a:effectLst/>
                <a:latin typeface="Arial" panose="020B0604020202020204" pitchFamily="34" charset="0"/>
                <a:ea typeface="Calibri" panose="020F0502020204030204" pitchFamily="34" charset="0"/>
              </a:rPr>
              <a:t>Review of </a:t>
            </a:r>
            <a:br>
              <a:rPr lang="en-US" spc="-15" dirty="0">
                <a:solidFill>
                  <a:srgbClr val="000000"/>
                </a:solidFill>
                <a:effectLst/>
                <a:latin typeface="Arial" panose="020B0604020202020204" pitchFamily="34" charset="0"/>
                <a:ea typeface="Calibri" panose="020F0502020204030204" pitchFamily="34" charset="0"/>
              </a:rPr>
            </a:br>
            <a:r>
              <a:rPr lang="en-US" spc="-15" dirty="0">
                <a:solidFill>
                  <a:schemeClr val="bg1"/>
                </a:solidFill>
                <a:effectLst/>
                <a:latin typeface="Arial" panose="020B0604020202020204" pitchFamily="34" charset="0"/>
                <a:ea typeface="Calibri" panose="020F0502020204030204" pitchFamily="34" charset="0"/>
              </a:rPr>
              <a:t>ISO 19115-1 Metadata – Fundamentals </a:t>
            </a:r>
            <a:endParaRPr lang="en-US" dirty="0">
              <a:solidFill>
                <a:schemeClr val="bg1"/>
              </a:solidFill>
            </a:endParaRPr>
          </a:p>
        </p:txBody>
      </p:sp>
      <p:sp>
        <p:nvSpPr>
          <p:cNvPr id="5" name="Footer Placeholder 4">
            <a:extLst>
              <a:ext uri="{FF2B5EF4-FFF2-40B4-BE49-F238E27FC236}">
                <a16:creationId xmlns:a16="http://schemas.microsoft.com/office/drawing/2014/main" id="{43EDAA77-8E1F-C98C-8E2A-439E34A33E1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B3100A3-7CB3-0EB6-91BD-24953C424C49}"/>
              </a:ext>
            </a:extLst>
          </p:cNvPr>
          <p:cNvSpPr>
            <a:spLocks noGrp="1"/>
          </p:cNvSpPr>
          <p:nvPr>
            <p:ph type="sldNum" sz="quarter" idx="12"/>
          </p:nvPr>
        </p:nvSpPr>
        <p:spPr/>
        <p:txBody>
          <a:bodyPr/>
          <a:lstStyle/>
          <a:p>
            <a:fld id="{D93C5197-1E51-49E6-82D3-45E83ED58034}" type="slidenum">
              <a:rPr lang="en-ZA" smtClean="0"/>
              <a:t>19</a:t>
            </a:fld>
            <a:endParaRPr lang="en-ZA"/>
          </a:p>
        </p:txBody>
      </p:sp>
    </p:spTree>
    <p:extLst>
      <p:ext uri="{BB962C8B-B14F-4D97-AF65-F5344CB8AC3E}">
        <p14:creationId xmlns:p14="http://schemas.microsoft.com/office/powerpoint/2010/main" val="55044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1837" y="1845491"/>
            <a:ext cx="10808071" cy="3083921"/>
          </a:xfrm>
        </p:spPr>
        <p:txBody>
          <a:bodyPr/>
          <a:lstStyle/>
          <a:p>
            <a:pPr algn="ctr"/>
            <a:r>
              <a:rPr lang="en-US" sz="5400" i="1" dirty="0">
                <a:solidFill>
                  <a:srgbClr val="0070C0"/>
                </a:solidFill>
              </a:rPr>
              <a:t>(2a)</a:t>
            </a:r>
            <a:br>
              <a:rPr lang="en-US" sz="5400" i="1" dirty="0">
                <a:solidFill>
                  <a:srgbClr val="0070C0"/>
                </a:solidFill>
              </a:rPr>
            </a:br>
            <a:r>
              <a:rPr lang="en-US" sz="5400" i="1" dirty="0">
                <a:solidFill>
                  <a:srgbClr val="0070C0"/>
                </a:solidFill>
              </a:rPr>
              <a:t>Before we start</a:t>
            </a:r>
            <a:br>
              <a:rPr lang="en-US" sz="5400" dirty="0"/>
            </a:br>
            <a:br>
              <a:rPr lang="en-US" sz="5400" dirty="0"/>
            </a:br>
            <a:r>
              <a:rPr lang="en-US" sz="5400" dirty="0"/>
              <a:t>ISO Code of Ethics and Conduct</a:t>
            </a:r>
          </a:p>
        </p:txBody>
      </p:sp>
    </p:spTree>
    <p:extLst>
      <p:ext uri="{BB962C8B-B14F-4D97-AF65-F5344CB8AC3E}">
        <p14:creationId xmlns:p14="http://schemas.microsoft.com/office/powerpoint/2010/main" val="2633659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D1616-5159-1D09-1958-26BCD12AF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26556-D12A-6F69-6D2E-8ADAC865EB45}"/>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DB55DB3A-E16F-721C-1759-FC3F43D5FCC4}"/>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08C80889-62C9-1D38-8924-B8E40961FAA6}"/>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1BBF0617-B495-83BB-CD47-F51691B7500E}"/>
              </a:ext>
            </a:extLst>
          </p:cNvPr>
          <p:cNvSpPr>
            <a:spLocks noGrp="1"/>
          </p:cNvSpPr>
          <p:nvPr>
            <p:ph type="sldNum" sz="quarter" idx="12"/>
          </p:nvPr>
        </p:nvSpPr>
        <p:spPr/>
        <p:txBody>
          <a:bodyPr/>
          <a:lstStyle/>
          <a:p>
            <a:fld id="{D93C5197-1E51-49E6-82D3-45E83ED58034}" type="slidenum">
              <a:rPr lang="en-ZA" smtClean="0"/>
              <a:t>20</a:t>
            </a:fld>
            <a:endParaRPr lang="en-ZA"/>
          </a:p>
        </p:txBody>
      </p:sp>
      <p:sp>
        <p:nvSpPr>
          <p:cNvPr id="10" name="Content Placeholder 2">
            <a:extLst>
              <a:ext uri="{FF2B5EF4-FFF2-40B4-BE49-F238E27FC236}">
                <a16:creationId xmlns:a16="http://schemas.microsoft.com/office/drawing/2014/main" id="{B0DA37D9-F576-8B0A-FBD9-516A4DA20CAB}"/>
              </a:ext>
            </a:extLst>
          </p:cNvPr>
          <p:cNvSpPr>
            <a:spLocks noGrp="1"/>
          </p:cNvSpPr>
          <p:nvPr>
            <p:ph idx="1"/>
          </p:nvPr>
        </p:nvSpPr>
        <p:spPr>
          <a:xfrm>
            <a:off x="198570" y="881961"/>
            <a:ext cx="11794859" cy="5317434"/>
          </a:xfrm>
        </p:spPr>
        <p:txBody>
          <a:bodyPr>
            <a:normAutofit/>
          </a:bodyPr>
          <a:lstStyle/>
          <a:p>
            <a:r>
              <a:rPr lang="en-AU" i="1" dirty="0"/>
              <a:t>Current practice in TC 211</a:t>
            </a:r>
          </a:p>
          <a:p>
            <a:pPr lvl="1"/>
            <a:r>
              <a:rPr lang="en-AU" dirty="0"/>
              <a:t>Where there is an expectation that XML schemas will exist to allow implementation:</a:t>
            </a:r>
          </a:p>
          <a:p>
            <a:pPr lvl="2"/>
            <a:r>
              <a:rPr lang="en-AU" dirty="0"/>
              <a:t>Those XML schemas will be facilitated by the project developing the Standard/Technical Report</a:t>
            </a:r>
          </a:p>
          <a:p>
            <a:pPr lvl="2"/>
            <a:r>
              <a:rPr lang="en-AU" dirty="0"/>
              <a:t>The project can call on AG 10 and its members for assistance</a:t>
            </a:r>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for preservation of namespaces)</a:t>
            </a:r>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2195914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D95700B-3AD3-2572-702C-43ADEA2552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52B77790-D45A-DF73-C323-FD84BCEFC7AA}"/>
              </a:ext>
            </a:extLst>
          </p:cNvPr>
          <p:cNvSpPr>
            <a:spLocks noGrp="1"/>
          </p:cNvSpPr>
          <p:nvPr>
            <p:ph type="title"/>
          </p:nvPr>
        </p:nvSpPr>
        <p:spPr>
          <a:xfrm>
            <a:off x="118534" y="136525"/>
            <a:ext cx="10244328" cy="1325563"/>
          </a:xfrm>
        </p:spPr>
        <p:txBody>
          <a:bodyPr/>
          <a:lstStyle/>
          <a:p>
            <a:r>
              <a:rPr lang="en-US" dirty="0"/>
              <a:t>6.2 </a:t>
            </a:r>
            <a:r>
              <a:rPr lang="en-US" spc="-15" dirty="0">
                <a:effectLst/>
                <a:latin typeface="Arial" panose="020B0604020202020204" pitchFamily="34" charset="0"/>
                <a:ea typeface="Calibri" panose="020F0502020204030204" pitchFamily="34" charset="0"/>
              </a:rPr>
              <a:t>ISO TR 19181</a:t>
            </a:r>
            <a:br>
              <a:rPr lang="en-US" sz="1800" spc="-15" dirty="0">
                <a:effectLst/>
                <a:latin typeface="Arial" panose="020B0604020202020204" pitchFamily="34" charset="0"/>
                <a:ea typeface="Calibri" panose="020F0502020204030204" pitchFamily="34" charset="0"/>
              </a:rPr>
            </a:br>
            <a:r>
              <a:rPr lang="en-GB" sz="1800" spc="-15" dirty="0">
                <a:solidFill>
                  <a:srgbClr val="FFFF00"/>
                </a:solidFill>
                <a:effectLst/>
                <a:latin typeface="Arial" panose="020B0604020202020204" pitchFamily="34" charset="0"/>
                <a:ea typeface="Calibri" panose="020F0502020204030204" pitchFamily="34" charset="0"/>
              </a:rPr>
              <a:t>Maintenance and management of common classifiers and their implementation artifacts</a:t>
            </a:r>
            <a:r>
              <a:rPr lang="en-AU" dirty="0">
                <a:solidFill>
                  <a:srgbClr val="FFFF00"/>
                </a:solidFill>
                <a:effectLst/>
              </a:rPr>
              <a:t> </a:t>
            </a:r>
            <a:endParaRPr lang="en-US" dirty="0">
              <a:solidFill>
                <a:srgbClr val="FFFF00"/>
              </a:solidFill>
            </a:endParaRPr>
          </a:p>
        </p:txBody>
      </p:sp>
      <p:sp>
        <p:nvSpPr>
          <p:cNvPr id="5" name="Footer Placeholder 4">
            <a:extLst>
              <a:ext uri="{FF2B5EF4-FFF2-40B4-BE49-F238E27FC236}">
                <a16:creationId xmlns:a16="http://schemas.microsoft.com/office/drawing/2014/main" id="{E8B8C176-C00B-4DBB-612B-50AF6EC32045}"/>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B039AE01-6DCE-4778-DCE6-776BF5D830D0}"/>
              </a:ext>
            </a:extLst>
          </p:cNvPr>
          <p:cNvSpPr>
            <a:spLocks noGrp="1"/>
          </p:cNvSpPr>
          <p:nvPr>
            <p:ph type="sldNum" sz="quarter" idx="12"/>
          </p:nvPr>
        </p:nvSpPr>
        <p:spPr/>
        <p:txBody>
          <a:bodyPr/>
          <a:lstStyle/>
          <a:p>
            <a:fld id="{D93C5197-1E51-49E6-82D3-45E83ED58034}" type="slidenum">
              <a:rPr lang="en-ZA" smtClean="0"/>
              <a:t>21</a:t>
            </a:fld>
            <a:endParaRPr lang="en-ZA"/>
          </a:p>
        </p:txBody>
      </p:sp>
    </p:spTree>
    <p:extLst>
      <p:ext uri="{BB962C8B-B14F-4D97-AF65-F5344CB8AC3E}">
        <p14:creationId xmlns:p14="http://schemas.microsoft.com/office/powerpoint/2010/main" val="154487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012FA-C031-5CAE-F8BD-498A55328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283B5-F853-CDE9-06BB-C3F1E33E2B79}"/>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101F2A97-299F-CF32-B2A9-18D87C9900CF}"/>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FD2E3F3D-6C87-71F8-EB23-F089FE01EB3D}"/>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1CC33CD-2B0C-A2B0-A084-BADFED9441B4}"/>
              </a:ext>
            </a:extLst>
          </p:cNvPr>
          <p:cNvSpPr>
            <a:spLocks noGrp="1"/>
          </p:cNvSpPr>
          <p:nvPr>
            <p:ph type="sldNum" sz="quarter" idx="12"/>
          </p:nvPr>
        </p:nvSpPr>
        <p:spPr/>
        <p:txBody>
          <a:bodyPr/>
          <a:lstStyle/>
          <a:p>
            <a:fld id="{D93C5197-1E51-49E6-82D3-45E83ED58034}" type="slidenum">
              <a:rPr lang="en-ZA" smtClean="0"/>
              <a:t>22</a:t>
            </a:fld>
            <a:endParaRPr lang="en-ZA"/>
          </a:p>
        </p:txBody>
      </p:sp>
      <p:sp>
        <p:nvSpPr>
          <p:cNvPr id="10" name="Content Placeholder 2">
            <a:extLst>
              <a:ext uri="{FF2B5EF4-FFF2-40B4-BE49-F238E27FC236}">
                <a16:creationId xmlns:a16="http://schemas.microsoft.com/office/drawing/2014/main" id="{246946C5-9D4B-6FDA-CCC8-571B20C072BC}"/>
              </a:ext>
            </a:extLst>
          </p:cNvPr>
          <p:cNvSpPr>
            <a:spLocks noGrp="1"/>
          </p:cNvSpPr>
          <p:nvPr>
            <p:ph idx="1"/>
          </p:nvPr>
        </p:nvSpPr>
        <p:spPr>
          <a:xfrm>
            <a:off x="198570" y="881961"/>
            <a:ext cx="11794859" cy="5317434"/>
          </a:xfrm>
        </p:spPr>
        <p:txBody>
          <a:bodyPr>
            <a:normAutofit lnSpcReduction="10000"/>
          </a:bodyPr>
          <a:lstStyle/>
          <a:p>
            <a:r>
              <a:rPr lang="en-AU" i="1" dirty="0"/>
              <a:t>Current practice in TC 211</a:t>
            </a:r>
          </a:p>
          <a:p>
            <a:pPr lvl="1"/>
            <a:r>
              <a:rPr lang="en-AU" dirty="0"/>
              <a:t>Do not allow schemas to be places into a common space:</a:t>
            </a:r>
          </a:p>
          <a:p>
            <a:pPr lvl="2"/>
            <a:r>
              <a:rPr lang="en-AU" dirty="0"/>
              <a:t>All schemas are currently associated with a Standard and include the number in the path</a:t>
            </a:r>
          </a:p>
          <a:p>
            <a:pPr lvl="2"/>
            <a:r>
              <a:rPr lang="en-AU" dirty="0"/>
              <a:t>Schemas COULD be prepared in the GitHub XML workspace.</a:t>
            </a:r>
          </a:p>
          <a:p>
            <a:pPr marL="1371600" lvl="3" indent="0">
              <a:buNone/>
            </a:pPr>
            <a:r>
              <a:rPr lang="en-AU" dirty="0">
                <a:hlinkClick r:id="rId2"/>
              </a:rPr>
              <a:t>https://</a:t>
            </a:r>
            <a:r>
              <a:rPr lang="en-AU" dirty="0" err="1">
                <a:hlinkClick r:id="rId2"/>
              </a:rPr>
              <a:t>github.com</a:t>
            </a:r>
            <a:r>
              <a:rPr lang="en-AU" dirty="0">
                <a:hlinkClick r:id="rId2"/>
              </a:rPr>
              <a:t>/ISO-TC211/XML/tree/master/schemas.isotc211.org/xml/common</a:t>
            </a:r>
            <a:endParaRPr lang="en-AU" dirty="0"/>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avoid namespace collisions)</a:t>
            </a:r>
          </a:p>
          <a:p>
            <a:pPr lvl="3"/>
            <a:r>
              <a:rPr lang="en-AU" dirty="0"/>
              <a:t>Maybe new schemas to implement ISO 19103:2024 would not use “GCO”</a:t>
            </a:r>
          </a:p>
          <a:p>
            <a:pPr lvl="4"/>
            <a:r>
              <a:rPr lang="en-AU" dirty="0"/>
              <a:t>?CDT? Core Data Types?</a:t>
            </a:r>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320720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C890F7-4A71-0F3E-262A-360776095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847970" y="1"/>
            <a:ext cx="10244328" cy="869950"/>
          </a:xfrm>
        </p:spPr>
        <p:txBody>
          <a:bodyPr>
            <a:normAutofit/>
          </a:bodyPr>
          <a:lstStyle/>
          <a:p>
            <a:pPr algn="ctr"/>
            <a:r>
              <a:rPr lang="en-US" sz="4000" i="1" dirty="0">
                <a:solidFill>
                  <a:srgbClr val="FFFF00"/>
                </a:solidFill>
              </a:rPr>
              <a:t>(7) </a:t>
            </a:r>
            <a:r>
              <a:rPr lang="en-US" sz="4000" b="1" dirty="0">
                <a:solidFill>
                  <a:srgbClr val="FFFF00"/>
                </a:solidFill>
                <a:ea typeface="+mn-ea"/>
                <a:cs typeface="+mn-cs"/>
              </a:rPr>
              <a:t>Any other business?</a:t>
            </a:r>
            <a:endParaRPr lang="en-ZA" sz="4000" b="1" dirty="0">
              <a:solidFill>
                <a:srgbClr val="FFFF00"/>
              </a:solidFill>
              <a:ea typeface="+mn-ea"/>
              <a:cs typeface="+mn-cs"/>
            </a:endParaRPr>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23</a:t>
            </a:fld>
            <a:endParaRPr lang="en-ZA"/>
          </a:p>
        </p:txBody>
      </p:sp>
      <p:pic>
        <p:nvPicPr>
          <p:cNvPr id="10" name="Picture 9" descr="Logo&#10;&#10;Description automatically generated">
            <a:extLst>
              <a:ext uri="{FF2B5EF4-FFF2-40B4-BE49-F238E27FC236}">
                <a16:creationId xmlns:a16="http://schemas.microsoft.com/office/drawing/2014/main" id="{09EF4A86-F66E-3044-95FC-BEEA2813ED0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92626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8838484" cy="530225"/>
          </a:xfrm>
        </p:spPr>
        <p:txBody>
          <a:bodyPr>
            <a:noAutofit/>
          </a:bodyPr>
          <a:lstStyle/>
          <a:p>
            <a:r>
              <a:rPr lang="en-ZA" sz="4000" dirty="0">
                <a:solidFill>
                  <a:srgbClr val="1A5EDB"/>
                </a:solidFill>
              </a:rPr>
              <a:t>Any other items for discussion?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2025/05/12</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24</a:t>
            </a:fld>
            <a:endParaRPr lang="en-ZA"/>
          </a:p>
        </p:txBody>
      </p:sp>
      <p:graphicFrame>
        <p:nvGraphicFramePr>
          <p:cNvPr id="11" name="Table 11">
            <a:extLst>
              <a:ext uri="{FF2B5EF4-FFF2-40B4-BE49-F238E27FC236}">
                <a16:creationId xmlns:a16="http://schemas.microsoft.com/office/drawing/2014/main" id="{C5D4AE42-562D-4B48-B42F-AAFD02EA29F4}"/>
              </a:ext>
            </a:extLst>
          </p:cNvPr>
          <p:cNvGraphicFramePr>
            <a:graphicFrameLocks noGrp="1"/>
          </p:cNvGraphicFramePr>
          <p:nvPr>
            <p:extLst>
              <p:ext uri="{D42A27DB-BD31-4B8C-83A1-F6EECF244321}">
                <p14:modId xmlns:p14="http://schemas.microsoft.com/office/powerpoint/2010/main" val="754923357"/>
              </p:ext>
            </p:extLst>
          </p:nvPr>
        </p:nvGraphicFramePr>
        <p:xfrm>
          <a:off x="257432" y="1124270"/>
          <a:ext cx="11096368" cy="5052760"/>
        </p:xfrm>
        <a:graphic>
          <a:graphicData uri="http://schemas.openxmlformats.org/drawingml/2006/table">
            <a:tbl>
              <a:tblPr firstRow="1" bandRow="1">
                <a:tableStyleId>{5C22544A-7EE6-4342-B048-85BDC9FD1C3A}</a:tableStyleId>
              </a:tblPr>
              <a:tblGrid>
                <a:gridCol w="4606116">
                  <a:extLst>
                    <a:ext uri="{9D8B030D-6E8A-4147-A177-3AD203B41FA5}">
                      <a16:colId xmlns:a16="http://schemas.microsoft.com/office/drawing/2014/main" val="257560978"/>
                    </a:ext>
                  </a:extLst>
                </a:gridCol>
                <a:gridCol w="6490252">
                  <a:extLst>
                    <a:ext uri="{9D8B030D-6E8A-4147-A177-3AD203B41FA5}">
                      <a16:colId xmlns:a16="http://schemas.microsoft.com/office/drawing/2014/main" val="3272787806"/>
                    </a:ext>
                  </a:extLst>
                </a:gridCol>
              </a:tblGrid>
              <a:tr h="688387">
                <a:tc>
                  <a:txBody>
                    <a:bodyPr/>
                    <a:lstStyle/>
                    <a:p>
                      <a:r>
                        <a:rPr lang="en-AU" dirty="0"/>
                        <a:t>Item</a:t>
                      </a:r>
                    </a:p>
                  </a:txBody>
                  <a:tcPr/>
                </a:tc>
                <a:tc>
                  <a:txBody>
                    <a:bodyPr/>
                    <a:lstStyle/>
                    <a:p>
                      <a:r>
                        <a:rPr lang="en-AU" dirty="0"/>
                        <a:t>Discussion</a:t>
                      </a:r>
                    </a:p>
                  </a:txBody>
                  <a:tcPr/>
                </a:tc>
                <a:extLst>
                  <a:ext uri="{0D108BD9-81ED-4DB2-BD59-A6C34878D82A}">
                    <a16:rowId xmlns:a16="http://schemas.microsoft.com/office/drawing/2014/main" val="1067001064"/>
                  </a:ext>
                </a:extLst>
              </a:tr>
              <a:tr h="778197">
                <a:tc>
                  <a:txBody>
                    <a:bodyPr/>
                    <a:lstStyle/>
                    <a:p>
                      <a:r>
                        <a:rPr lang="en-AU" sz="2000" b="1" dirty="0"/>
                        <a:t>Uploaded items not appearing in https://schemas.isotc211.org/schemas/</a:t>
                      </a:r>
                    </a:p>
                  </a:txBody>
                  <a:tcPr/>
                </a:tc>
                <a:tc>
                  <a:txBody>
                    <a:bodyPr/>
                    <a:lstStyle/>
                    <a:p>
                      <a:r>
                        <a:rPr lang="en-AU" sz="2000" dirty="0"/>
                        <a:t>Files loaded into GitHub schemas should flow on, but do not???</a:t>
                      </a:r>
                    </a:p>
                  </a:txBody>
                  <a:tcPr/>
                </a:tc>
                <a:extLst>
                  <a:ext uri="{0D108BD9-81ED-4DB2-BD59-A6C34878D82A}">
                    <a16:rowId xmlns:a16="http://schemas.microsoft.com/office/drawing/2014/main" val="2299386933"/>
                  </a:ext>
                </a:extLst>
              </a:tr>
              <a:tr h="778197">
                <a:tc>
                  <a:txBody>
                    <a:bodyPr/>
                    <a:lstStyle/>
                    <a:p>
                      <a:endParaRPr lang="en-AU" sz="2000" b="1" dirty="0"/>
                    </a:p>
                  </a:txBody>
                  <a:tcPr/>
                </a:tc>
                <a:tc>
                  <a:txBody>
                    <a:bodyPr/>
                    <a:lstStyle/>
                    <a:p>
                      <a:endParaRPr lang="en-AU" sz="2000" dirty="0"/>
                    </a:p>
                  </a:txBody>
                  <a:tcPr/>
                </a:tc>
                <a:extLst>
                  <a:ext uri="{0D108BD9-81ED-4DB2-BD59-A6C34878D82A}">
                    <a16:rowId xmlns:a16="http://schemas.microsoft.com/office/drawing/2014/main" val="3975790450"/>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1044441236"/>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2858701969"/>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3797922105"/>
                  </a:ext>
                </a:extLst>
              </a:tr>
            </a:tbl>
          </a:graphicData>
        </a:graphic>
      </p:graphicFrame>
    </p:spTree>
    <p:extLst>
      <p:ext uri="{BB962C8B-B14F-4D97-AF65-F5344CB8AC3E}">
        <p14:creationId xmlns:p14="http://schemas.microsoft.com/office/powerpoint/2010/main" val="300195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72B1-E3B3-8284-5E79-A840E3AD9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62A0D36-D5FE-4313-B44C-95CD9FD6147A}"/>
              </a:ext>
            </a:extLst>
          </p:cNvPr>
          <p:cNvSpPr>
            <a:spLocks noGrp="1"/>
          </p:cNvSpPr>
          <p:nvPr>
            <p:ph type="title"/>
          </p:nvPr>
        </p:nvSpPr>
        <p:spPr>
          <a:xfrm>
            <a:off x="3896594" y="536794"/>
            <a:ext cx="4097502" cy="1133475"/>
          </a:xfrm>
        </p:spPr>
        <p:txBody>
          <a:bodyPr/>
          <a:lstStyle/>
          <a:p>
            <a:r>
              <a:rPr lang="en-ZA" b="1" dirty="0">
                <a:solidFill>
                  <a:schemeClr val="bg1"/>
                </a:solidFill>
              </a:rPr>
              <a:t>Thank you</a:t>
            </a:r>
          </a:p>
        </p:txBody>
      </p:sp>
      <p:sp>
        <p:nvSpPr>
          <p:cNvPr id="3" name="Footer Placeholder 2">
            <a:extLst>
              <a:ext uri="{FF2B5EF4-FFF2-40B4-BE49-F238E27FC236}">
                <a16:creationId xmlns:a16="http://schemas.microsoft.com/office/drawing/2014/main" id="{93D3E5A3-6810-4CB8-B1C3-45EC3F65B627}"/>
              </a:ext>
            </a:extLst>
          </p:cNvPr>
          <p:cNvSpPr>
            <a:spLocks noGrp="1"/>
          </p:cNvSpPr>
          <p:nvPr>
            <p:ph type="ftr" sz="quarter" idx="11"/>
          </p:nvPr>
        </p:nvSpPr>
        <p:spPr>
          <a:xfrm>
            <a:off x="7417127" y="6321206"/>
            <a:ext cx="4501896" cy="365125"/>
          </a:xfrm>
        </p:spPr>
        <p:txBody>
          <a:bodyPr/>
          <a:lstStyle/>
          <a:p>
            <a:r>
              <a:rPr lang="en-US" dirty="0">
                <a:solidFill>
                  <a:schemeClr val="tx1"/>
                </a:solidFill>
              </a:rPr>
              <a:t>Standardization in the field of digital geographic information.</a:t>
            </a:r>
          </a:p>
        </p:txBody>
      </p:sp>
      <p:sp>
        <p:nvSpPr>
          <p:cNvPr id="6" name="Slide Number Placeholder 5">
            <a:extLst>
              <a:ext uri="{FF2B5EF4-FFF2-40B4-BE49-F238E27FC236}">
                <a16:creationId xmlns:a16="http://schemas.microsoft.com/office/drawing/2014/main" id="{8ADC9C64-3A36-4003-B97A-F09A6353B909}"/>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25</a:t>
            </a:fld>
            <a:endParaRPr lang="en-ZA"/>
          </a:p>
        </p:txBody>
      </p:sp>
    </p:spTree>
    <p:extLst>
      <p:ext uri="{BB962C8B-B14F-4D97-AF65-F5344CB8AC3E}">
        <p14:creationId xmlns:p14="http://schemas.microsoft.com/office/powerpoint/2010/main" val="147507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8C70-E076-463E-B541-2ED724277692}"/>
              </a:ext>
            </a:extLst>
          </p:cNvPr>
          <p:cNvSpPr>
            <a:spLocks noGrp="1"/>
          </p:cNvSpPr>
          <p:nvPr>
            <p:ph type="title"/>
          </p:nvPr>
        </p:nvSpPr>
        <p:spPr>
          <a:xfrm>
            <a:off x="839788" y="987424"/>
            <a:ext cx="3932237" cy="1069975"/>
          </a:xfrm>
        </p:spPr>
        <p:txBody>
          <a:bodyPr anchor="t"/>
          <a:lstStyle/>
          <a:p>
            <a:r>
              <a:rPr lang="en-US" b="1" dirty="0"/>
              <a:t>Contact us</a:t>
            </a:r>
            <a:endParaRPr lang="en-ZA" b="1" dirty="0"/>
          </a:p>
        </p:txBody>
      </p:sp>
      <p:sp>
        <p:nvSpPr>
          <p:cNvPr id="3" name="Content Placeholder 2">
            <a:extLst>
              <a:ext uri="{FF2B5EF4-FFF2-40B4-BE49-F238E27FC236}">
                <a16:creationId xmlns:a16="http://schemas.microsoft.com/office/drawing/2014/main" id="{CF49C10D-0AEA-4288-8E5F-B87BE477F71F}"/>
              </a:ext>
            </a:extLst>
          </p:cNvPr>
          <p:cNvSpPr>
            <a:spLocks noGrp="1"/>
          </p:cNvSpPr>
          <p:nvPr>
            <p:ph idx="1"/>
          </p:nvPr>
        </p:nvSpPr>
        <p:spPr>
          <a:xfrm>
            <a:off x="7419977" y="95655"/>
            <a:ext cx="3517900" cy="5741581"/>
          </a:xfrm>
        </p:spPr>
        <p:txBody>
          <a:bodyPr>
            <a:normAutofit fontScale="25000" lnSpcReduction="20000"/>
          </a:bodyPr>
          <a:lstStyle/>
          <a:p>
            <a:r>
              <a:rPr lang="en-ZA" dirty="0"/>
              <a:t> </a:t>
            </a:r>
          </a:p>
          <a:p>
            <a:endParaRPr lang="en-ZA" dirty="0"/>
          </a:p>
          <a:p>
            <a:r>
              <a:rPr lang="en-ZA" b="1" dirty="0"/>
              <a:t>Evert </a:t>
            </a:r>
            <a:r>
              <a:rPr lang="en-ZA" b="1" dirty="0" err="1"/>
              <a:t>Bleys</a:t>
            </a:r>
            <a:endParaRPr lang="en-ZA" b="1" dirty="0"/>
          </a:p>
          <a:p>
            <a:r>
              <a:rPr lang="en-ZA" dirty="0"/>
              <a:t>Co-Convenor</a:t>
            </a:r>
          </a:p>
          <a:p>
            <a:r>
              <a:rPr lang="en-ZA" dirty="0"/>
              <a:t>Standards Australia</a:t>
            </a:r>
          </a:p>
          <a:p>
            <a:r>
              <a:rPr lang="en-ZA" dirty="0"/>
              <a:t>+ 61 411 483 876</a:t>
            </a:r>
          </a:p>
          <a:p>
            <a:r>
              <a:rPr lang="en-ZA" dirty="0" err="1">
                <a:solidFill>
                  <a:srgbClr val="00B050"/>
                </a:solidFill>
              </a:rPr>
              <a:t>ejbleys@gmail.com</a:t>
            </a:r>
            <a:endParaRPr lang="en-ZA" dirty="0">
              <a:solidFill>
                <a:srgbClr val="00B050"/>
              </a:solidFill>
            </a:endParaRPr>
          </a:p>
          <a:p>
            <a:endParaRPr lang="en-ZA" b="1" dirty="0">
              <a:latin typeface="+mj-lt"/>
            </a:endParaRPr>
          </a:p>
          <a:p>
            <a:r>
              <a:rPr lang="en-ZA" b="1" dirty="0">
                <a:latin typeface="+mj-lt"/>
              </a:rPr>
              <a:t>Peter Parslow</a:t>
            </a:r>
          </a:p>
          <a:p>
            <a:r>
              <a:rPr lang="en-ZA" dirty="0"/>
              <a:t>ISO/TC 211 Chair</a:t>
            </a:r>
          </a:p>
          <a:p>
            <a:r>
              <a:rPr lang="en-ZA" dirty="0"/>
              <a:t>Ordnance Survey</a:t>
            </a:r>
          </a:p>
          <a:p>
            <a:r>
              <a:rPr lang="en-ZA" dirty="0"/>
              <a:t>+44 7796 610020</a:t>
            </a:r>
          </a:p>
          <a:p>
            <a:r>
              <a:rPr lang="en-ZA" dirty="0">
                <a:hlinkClick r:id="rId2"/>
              </a:rPr>
              <a:t>peter.parslow@os.uk</a:t>
            </a:r>
            <a:r>
              <a:rPr lang="en-ZA" dirty="0"/>
              <a:t> </a:t>
            </a:r>
          </a:p>
          <a:p>
            <a:endParaRPr lang="en-ZA" b="1" dirty="0">
              <a:latin typeface="+mj-lt"/>
            </a:endParaRPr>
          </a:p>
          <a:p>
            <a:r>
              <a:rPr lang="en-ZA" b="1" dirty="0">
                <a:latin typeface="+mj-lt"/>
              </a:rPr>
              <a:t>Mats Åhlin</a:t>
            </a:r>
          </a:p>
          <a:p>
            <a:r>
              <a:rPr lang="en-ZA" dirty="0"/>
              <a:t>ISO/TC 211 Committee Manager</a:t>
            </a:r>
          </a:p>
          <a:p>
            <a:r>
              <a:rPr lang="en-ZA" dirty="0"/>
              <a:t>Swedish Institute for Standards</a:t>
            </a:r>
          </a:p>
          <a:p>
            <a:r>
              <a:rPr lang="en-ZA" dirty="0"/>
              <a:t>+46 8 555 520 53</a:t>
            </a:r>
          </a:p>
          <a:p>
            <a:r>
              <a:rPr lang="en-ZA" dirty="0">
                <a:hlinkClick r:id="rId3"/>
              </a:rPr>
              <a:t>mats.ahlin@sis.se</a:t>
            </a:r>
            <a:r>
              <a:rPr lang="en-ZA" dirty="0"/>
              <a:t> </a:t>
            </a:r>
          </a:p>
          <a:p>
            <a:endParaRPr lang="en-ZA" dirty="0"/>
          </a:p>
          <a:p>
            <a:r>
              <a:rPr lang="en-ZA" b="1" dirty="0">
                <a:latin typeface="+mj-lt"/>
              </a:rPr>
              <a:t>Christine </a:t>
            </a:r>
            <a:r>
              <a:rPr lang="en-ZA" b="1" dirty="0" err="1">
                <a:latin typeface="+mj-lt"/>
              </a:rPr>
              <a:t>Allansson</a:t>
            </a:r>
            <a:endParaRPr lang="en-ZA" b="1" dirty="0">
              <a:latin typeface="+mj-lt"/>
            </a:endParaRPr>
          </a:p>
          <a:p>
            <a:r>
              <a:rPr lang="en-ZA" dirty="0"/>
              <a:t>Committee support</a:t>
            </a:r>
          </a:p>
          <a:p>
            <a:r>
              <a:rPr lang="en-ZA" dirty="0"/>
              <a:t>Swedish Institute for Standards</a:t>
            </a:r>
          </a:p>
          <a:p>
            <a:r>
              <a:rPr lang="en-ZA" dirty="0"/>
              <a:t>+ 46 8 555 521 43</a:t>
            </a:r>
          </a:p>
          <a:p>
            <a:r>
              <a:rPr lang="en-ZA" dirty="0">
                <a:hlinkClick r:id="rId4"/>
              </a:rPr>
              <a:t>christine.allansson@sis.se</a:t>
            </a:r>
            <a:r>
              <a:rPr lang="en-ZA" dirty="0"/>
              <a:t> </a:t>
            </a:r>
          </a:p>
          <a:p>
            <a:endParaRPr lang="en-ZA" b="1" dirty="0"/>
          </a:p>
          <a:p>
            <a:endParaRPr lang="en-ZA" dirty="0"/>
          </a:p>
        </p:txBody>
      </p:sp>
      <p:sp>
        <p:nvSpPr>
          <p:cNvPr id="20" name="Text Placeholder 19">
            <a:extLst>
              <a:ext uri="{FF2B5EF4-FFF2-40B4-BE49-F238E27FC236}">
                <a16:creationId xmlns:a16="http://schemas.microsoft.com/office/drawing/2014/main" id="{F2CD8BFE-E2A4-456A-987B-AAC28C13646D}"/>
              </a:ext>
            </a:extLst>
          </p:cNvPr>
          <p:cNvSpPr>
            <a:spLocks noGrp="1"/>
          </p:cNvSpPr>
          <p:nvPr>
            <p:ph type="body" sz="half" idx="2"/>
          </p:nvPr>
        </p:nvSpPr>
        <p:spPr>
          <a:xfrm>
            <a:off x="839788" y="1770063"/>
            <a:ext cx="3932237" cy="4098925"/>
          </a:xfrm>
        </p:spPr>
        <p:txBody>
          <a:bodyPr/>
          <a:lstStyle/>
          <a:p>
            <a:r>
              <a:rPr lang="en-US" dirty="0"/>
              <a:t>Standards are developed by the people who need them – that could mean you.</a:t>
            </a:r>
          </a:p>
          <a:p>
            <a:endParaRPr lang="en-US" dirty="0"/>
          </a:p>
          <a:p>
            <a:r>
              <a:rPr lang="en-US" dirty="0"/>
              <a:t>Technical committees include experts from both standards and industry and these experts are put forward by ISO’s national members.</a:t>
            </a:r>
          </a:p>
          <a:p>
            <a:endParaRPr lang="en-US" dirty="0"/>
          </a:p>
          <a:p>
            <a:r>
              <a:rPr lang="en-US" dirty="0"/>
              <a:t>If you want to help shape future standards in your field, contact your </a:t>
            </a:r>
            <a:r>
              <a:rPr lang="en-US" dirty="0">
                <a:hlinkClick r:id="rId5"/>
              </a:rPr>
              <a:t>national member</a:t>
            </a:r>
            <a:endParaRPr lang="en-ZA" dirty="0"/>
          </a:p>
        </p:txBody>
      </p:sp>
      <p:sp>
        <p:nvSpPr>
          <p:cNvPr id="5" name="Date Placeholder 4">
            <a:extLst>
              <a:ext uri="{FF2B5EF4-FFF2-40B4-BE49-F238E27FC236}">
                <a16:creationId xmlns:a16="http://schemas.microsoft.com/office/drawing/2014/main" id="{53BBEFC8-B638-4EE4-9972-B3CBD5087F31}"/>
              </a:ext>
            </a:extLst>
          </p:cNvPr>
          <p:cNvSpPr>
            <a:spLocks noGrp="1"/>
          </p:cNvSpPr>
          <p:nvPr>
            <p:ph type="dt" sz="half" idx="10"/>
          </p:nvPr>
        </p:nvSpPr>
        <p:spPr>
          <a:xfrm>
            <a:off x="838200" y="6356350"/>
            <a:ext cx="2743200" cy="365125"/>
          </a:xfrm>
        </p:spPr>
        <p:txBody>
          <a:bodyPr/>
          <a:lstStyle/>
          <a:p>
            <a:fld id="{B7BFA74B-EAF2-4BC6-8FF6-126275C54A7A}" type="datetime1">
              <a:rPr lang="en-ZA" smtClean="0"/>
              <a:pPr/>
              <a:t>2025/05/12</a:t>
            </a:fld>
            <a:endParaRPr lang="en-ZA"/>
          </a:p>
        </p:txBody>
      </p:sp>
      <p:sp>
        <p:nvSpPr>
          <p:cNvPr id="6" name="Footer Placeholder 5">
            <a:extLst>
              <a:ext uri="{FF2B5EF4-FFF2-40B4-BE49-F238E27FC236}">
                <a16:creationId xmlns:a16="http://schemas.microsoft.com/office/drawing/2014/main" id="{EF779110-F68A-497B-AE50-6C9BF28E7B12}"/>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7" name="Slide Number Placeholder 6">
            <a:extLst>
              <a:ext uri="{FF2B5EF4-FFF2-40B4-BE49-F238E27FC236}">
                <a16:creationId xmlns:a16="http://schemas.microsoft.com/office/drawing/2014/main" id="{761F39C2-738D-4952-BF30-AF9E8C99C70A}"/>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26</a:t>
            </a:fld>
            <a:endParaRPr lang="en-ZA"/>
          </a:p>
        </p:txBody>
      </p:sp>
      <p:pic>
        <p:nvPicPr>
          <p:cNvPr id="11" name="Picture 10" descr="A person wearing glasses&#10;&#10;Description automatically generated with medium confidence">
            <a:extLst>
              <a:ext uri="{FF2B5EF4-FFF2-40B4-BE49-F238E27FC236}">
                <a16:creationId xmlns:a16="http://schemas.microsoft.com/office/drawing/2014/main" id="{3C6B18D5-42C0-4C2A-B386-93F7E4D28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2375" y="2999379"/>
            <a:ext cx="891878" cy="1191440"/>
          </a:xfrm>
          <a:prstGeom prst="rect">
            <a:avLst/>
          </a:prstGeom>
          <a:ln>
            <a:solidFill>
              <a:schemeClr val="accent3"/>
            </a:solidFill>
          </a:ln>
        </p:spPr>
      </p:pic>
      <p:pic>
        <p:nvPicPr>
          <p:cNvPr id="12" name="Picture 11" descr="A picture containing person, glasses, wearing&#10;&#10;Description automatically generated">
            <a:extLst>
              <a:ext uri="{FF2B5EF4-FFF2-40B4-BE49-F238E27FC236}">
                <a16:creationId xmlns:a16="http://schemas.microsoft.com/office/drawing/2014/main" id="{BBD58416-CF71-4118-8A1D-C515B41C32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2375" y="4369541"/>
            <a:ext cx="890876" cy="1175108"/>
          </a:xfrm>
          <a:prstGeom prst="rect">
            <a:avLst/>
          </a:prstGeom>
          <a:ln>
            <a:solidFill>
              <a:schemeClr val="accent3"/>
            </a:solidFill>
          </a:ln>
        </p:spPr>
      </p:pic>
      <p:pic>
        <p:nvPicPr>
          <p:cNvPr id="13" name="Picture 12" descr="A person with a beard&#10;&#10;Description automatically generated">
            <a:extLst>
              <a:ext uri="{FF2B5EF4-FFF2-40B4-BE49-F238E27FC236}">
                <a16:creationId xmlns:a16="http://schemas.microsoft.com/office/drawing/2014/main" id="{35A2E3F1-C174-48C4-AC16-8CB66A6CD487}"/>
              </a:ext>
            </a:extLst>
          </p:cNvPr>
          <p:cNvPicPr>
            <a:picLocks noChangeAspect="1"/>
          </p:cNvPicPr>
          <p:nvPr/>
        </p:nvPicPr>
        <p:blipFill rotWithShape="1">
          <a:blip r:embed="rId8">
            <a:extLst>
              <a:ext uri="{28A0092B-C50C-407E-A947-70E740481C1C}">
                <a14:useLocalDpi xmlns:a14="http://schemas.microsoft.com/office/drawing/2010/main" val="0"/>
              </a:ext>
            </a:extLst>
          </a:blip>
          <a:srcRect l="12098" r="-8450"/>
          <a:stretch/>
        </p:blipFill>
        <p:spPr>
          <a:xfrm>
            <a:off x="6442375" y="1768742"/>
            <a:ext cx="977602" cy="1100357"/>
          </a:xfrm>
          <a:prstGeom prst="rect">
            <a:avLst/>
          </a:prstGeom>
        </p:spPr>
      </p:pic>
    </p:spTree>
    <p:extLst>
      <p:ext uri="{BB962C8B-B14F-4D97-AF65-F5344CB8AC3E}">
        <p14:creationId xmlns:p14="http://schemas.microsoft.com/office/powerpoint/2010/main" val="7195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74C78-E55B-4B60-81D3-CE88F2F88250}"/>
              </a:ext>
            </a:extLst>
          </p:cNvPr>
          <p:cNvSpPr>
            <a:spLocks noGrp="1"/>
          </p:cNvSpPr>
          <p:nvPr>
            <p:ph type="title"/>
          </p:nvPr>
        </p:nvSpPr>
        <p:spPr/>
        <p:txBody>
          <a:bodyPr/>
          <a:lstStyle/>
          <a:p>
            <a:r>
              <a:rPr lang="en-US" dirty="0"/>
              <a:t>Image Credits:</a:t>
            </a:r>
            <a:br>
              <a:rPr lang="en-US" dirty="0"/>
            </a:br>
            <a:endParaRPr lang="en-ZA" dirty="0"/>
          </a:p>
        </p:txBody>
      </p:sp>
      <p:sp>
        <p:nvSpPr>
          <p:cNvPr id="2" name="Date Placeholder 1">
            <a:extLst>
              <a:ext uri="{FF2B5EF4-FFF2-40B4-BE49-F238E27FC236}">
                <a16:creationId xmlns:a16="http://schemas.microsoft.com/office/drawing/2014/main" id="{92F7E175-08F7-4E23-986F-E009B751EF40}"/>
              </a:ext>
            </a:extLst>
          </p:cNvPr>
          <p:cNvSpPr>
            <a:spLocks noGrp="1"/>
          </p:cNvSpPr>
          <p:nvPr>
            <p:ph type="dt" sz="half" idx="10"/>
          </p:nvPr>
        </p:nvSpPr>
        <p:spPr/>
        <p:txBody>
          <a:bodyPr/>
          <a:lstStyle/>
          <a:p>
            <a:fld id="{C04947E6-C4CE-4B01-9E09-A64847150A74}" type="datetime1">
              <a:rPr lang="en-ZA" smtClean="0"/>
              <a:t>2025/05/12</a:t>
            </a:fld>
            <a:endParaRPr lang="en-ZA"/>
          </a:p>
        </p:txBody>
      </p:sp>
      <p:sp>
        <p:nvSpPr>
          <p:cNvPr id="3" name="Footer Placeholder 2">
            <a:extLst>
              <a:ext uri="{FF2B5EF4-FFF2-40B4-BE49-F238E27FC236}">
                <a16:creationId xmlns:a16="http://schemas.microsoft.com/office/drawing/2014/main" id="{74D21C5C-1EC7-4773-93BD-CEEE29F6DB21}"/>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5CFFAF-87A8-49B7-A991-FCF1ED552FA1}"/>
              </a:ext>
            </a:extLst>
          </p:cNvPr>
          <p:cNvSpPr>
            <a:spLocks noGrp="1"/>
          </p:cNvSpPr>
          <p:nvPr>
            <p:ph type="sldNum" sz="quarter" idx="12"/>
          </p:nvPr>
        </p:nvSpPr>
        <p:spPr/>
        <p:txBody>
          <a:bodyPr/>
          <a:lstStyle/>
          <a:p>
            <a:fld id="{D93C5197-1E51-49E6-82D3-45E83ED58034}" type="slidenum">
              <a:rPr lang="en-ZA" smtClean="0"/>
              <a:t>27</a:t>
            </a:fld>
            <a:endParaRPr lang="en-ZA"/>
          </a:p>
        </p:txBody>
      </p:sp>
      <p:sp>
        <p:nvSpPr>
          <p:cNvPr id="10" name="Content Placeholder 5">
            <a:extLst>
              <a:ext uri="{FF2B5EF4-FFF2-40B4-BE49-F238E27FC236}">
                <a16:creationId xmlns:a16="http://schemas.microsoft.com/office/drawing/2014/main" id="{6735E6FE-14AD-CF5D-9BC3-DB40D827CAFC}"/>
              </a:ext>
            </a:extLst>
          </p:cNvPr>
          <p:cNvSpPr>
            <a:spLocks noGrp="1"/>
          </p:cNvSpPr>
          <p:nvPr>
            <p:ph idx="1"/>
          </p:nvPr>
        </p:nvSpPr>
        <p:spPr>
          <a:xfrm>
            <a:off x="173619" y="1121433"/>
            <a:ext cx="11864051" cy="5234917"/>
          </a:xfrm>
        </p:spPr>
        <p:txBody>
          <a:bodyPr>
            <a:normAutofit/>
          </a:bodyPr>
          <a:lstStyle/>
          <a:p>
            <a:r>
              <a:rPr lang="en-US" dirty="0"/>
              <a:t>Legal aspects regarding image usage:</a:t>
            </a:r>
          </a:p>
          <a:p>
            <a:pPr lvl="1"/>
            <a:r>
              <a:rPr lang="en-US" dirty="0"/>
              <a:t>Provided by ISO/TC211, All rights reserved</a:t>
            </a:r>
          </a:p>
          <a:p>
            <a:pPr lvl="2"/>
            <a:r>
              <a:rPr lang="en-US" dirty="0"/>
              <a:t>Slides: 2; and 3 – Code of Ethics and Conduct</a:t>
            </a:r>
          </a:p>
          <a:p>
            <a:pPr lvl="1"/>
            <a:r>
              <a:rPr lang="en-AU" b="0" i="0" dirty="0">
                <a:solidFill>
                  <a:srgbClr val="000000"/>
                </a:solidFill>
                <a:effectLst/>
              </a:rPr>
              <a:t>All other photos by </a:t>
            </a:r>
            <a:r>
              <a:rPr lang="en-AU" i="0" dirty="0">
                <a:solidFill>
                  <a:srgbClr val="000000"/>
                </a:solidFill>
                <a:effectLst/>
              </a:rPr>
              <a:t>Evert Bleys</a:t>
            </a:r>
          </a:p>
          <a:p>
            <a:pPr lvl="2"/>
            <a:r>
              <a:rPr lang="en-AU" dirty="0">
                <a:solidFill>
                  <a:srgbClr val="000000"/>
                </a:solidFill>
              </a:rPr>
              <a:t>Originals available for use within TC211 royalty free.</a:t>
            </a:r>
          </a:p>
          <a:p>
            <a:pPr lvl="2"/>
            <a:r>
              <a:rPr lang="en-AU" dirty="0">
                <a:solidFill>
                  <a:srgbClr val="000000"/>
                </a:solidFill>
              </a:rPr>
              <a:t>Slide 14, Oxford Bodleian library (2023-06-23) </a:t>
            </a:r>
          </a:p>
          <a:p>
            <a:pPr lvl="2"/>
            <a:r>
              <a:rPr lang="en-AU" dirty="0">
                <a:solidFill>
                  <a:srgbClr val="000000"/>
                </a:solidFill>
              </a:rPr>
              <a:t>Others Deep Creek National Park South Aust. (2025-03) </a:t>
            </a:r>
            <a:endParaRPr lang="en-AU" i="0" dirty="0">
              <a:solidFill>
                <a:srgbClr val="000000"/>
              </a:solidFill>
              <a:effectLst/>
            </a:endParaRPr>
          </a:p>
        </p:txBody>
      </p:sp>
    </p:spTree>
    <p:extLst>
      <p:ext uri="{BB962C8B-B14F-4D97-AF65-F5344CB8AC3E}">
        <p14:creationId xmlns:p14="http://schemas.microsoft.com/office/powerpoint/2010/main" val="271315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22760" y="565265"/>
            <a:ext cx="6877049" cy="840230"/>
          </a:xfrm>
        </p:spPr>
        <p:txBody>
          <a:bodyPr>
            <a:spAutoFit/>
          </a:bodyPr>
          <a:lstStyle/>
          <a:p>
            <a:r>
              <a:rPr lang="en-US" sz="5400" dirty="0"/>
              <a:t>What</a:t>
            </a:r>
            <a:r>
              <a:rPr lang="en-US" dirty="0"/>
              <a:t> and </a:t>
            </a:r>
            <a:r>
              <a:rPr lang="en-US" sz="5400" dirty="0"/>
              <a:t>why</a:t>
            </a:r>
            <a:r>
              <a:rPr lang="en-US" dirty="0"/>
              <a:t>?</a:t>
            </a:r>
          </a:p>
        </p:txBody>
      </p:sp>
      <p:sp>
        <p:nvSpPr>
          <p:cNvPr id="6" name="Text Placeholder 5"/>
          <p:cNvSpPr>
            <a:spLocks noGrp="1"/>
          </p:cNvSpPr>
          <p:nvPr>
            <p:ph type="body" sz="quarter" idx="12"/>
          </p:nvPr>
        </p:nvSpPr>
        <p:spPr>
          <a:xfrm>
            <a:off x="4656510" y="1417963"/>
            <a:ext cx="6883399" cy="4780796"/>
          </a:xfrm>
        </p:spPr>
        <p:txBody>
          <a:bodyPr>
            <a:spAutoFit/>
          </a:bodyPr>
          <a:lstStyle/>
          <a:p>
            <a:r>
              <a:rPr lang="en-AU" sz="2400" i="1" dirty="0"/>
              <a:t>This Code sets out principles for the conduct of persons acting for or on behalf of ISO, i.e. individuals representing ISO members, ISO governance groups and their members, the ISO standards development community, including liaison organizations, and the Central Secretariat (ISO/CS).</a:t>
            </a:r>
            <a:r>
              <a:rPr lang="en-US" sz="2400" i="1" dirty="0"/>
              <a:t> - us</a:t>
            </a:r>
            <a:r>
              <a:rPr lang="en-US" sz="2400" dirty="0"/>
              <a:t>.</a:t>
            </a:r>
            <a:br>
              <a:rPr lang="en-US" sz="2400" dirty="0"/>
            </a:br>
            <a:endParaRPr lang="en-US" sz="2400" dirty="0"/>
          </a:p>
          <a:p>
            <a:r>
              <a:rPr lang="en-US" sz="2400" dirty="0"/>
              <a:t>The </a:t>
            </a:r>
            <a:r>
              <a:rPr lang="en-US" sz="2400" b="1" dirty="0"/>
              <a:t>goal</a:t>
            </a:r>
            <a:r>
              <a:rPr lang="en-US" sz="2400" dirty="0"/>
              <a:t> is that our deliverables </a:t>
            </a:r>
            <a:r>
              <a:rPr lang="en-GB" sz="2400" dirty="0"/>
              <a:t>benefit the international community over and above the interests of any individual or organization</a:t>
            </a:r>
            <a:r>
              <a:rPr lang="en-US" sz="2400" dirty="0"/>
              <a:t>.</a:t>
            </a:r>
            <a:br>
              <a:rPr lang="en-US" dirty="0"/>
            </a:br>
            <a:endParaRPr lang="en-US" dirty="0"/>
          </a:p>
          <a:p>
            <a:r>
              <a:rPr lang="en-GB" b="1" dirty="0">
                <a:hlinkClick r:id="rId3"/>
              </a:rPr>
              <a:t>ISO Code of Ethics and Conduct</a:t>
            </a:r>
            <a:endParaRPr lang="en-US" b="1" dirty="0"/>
          </a:p>
        </p:txBody>
      </p:sp>
      <p:pic>
        <p:nvPicPr>
          <p:cNvPr id="8" name="Picture Placeholder 7"/>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0" y="1459"/>
            <a:ext cx="3924300" cy="6861431"/>
          </a:xfrm>
        </p:spPr>
      </p:pic>
    </p:spTree>
    <p:extLst>
      <p:ext uri="{BB962C8B-B14F-4D97-AF65-F5344CB8AC3E}">
        <p14:creationId xmlns:p14="http://schemas.microsoft.com/office/powerpoint/2010/main" val="285897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56138" y="631222"/>
            <a:ext cx="6977484" cy="2336024"/>
          </a:xfrm>
        </p:spPr>
        <p:txBody>
          <a:bodyPr wrap="square">
            <a:spAutoFit/>
          </a:bodyPr>
          <a:lstStyle/>
          <a:p>
            <a:r>
              <a:rPr lang="en-US" sz="5400" dirty="0"/>
              <a:t>All ISO actors must uphold and respect the Code of Conduct </a:t>
            </a:r>
          </a:p>
        </p:txBody>
      </p:sp>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459"/>
            <a:ext cx="3924299" cy="6861431"/>
          </a:xfrm>
        </p:spPr>
      </p:pic>
      <p:sp>
        <p:nvSpPr>
          <p:cNvPr id="7" name="Rectangle 6">
            <a:extLst>
              <a:ext uri="{FF2B5EF4-FFF2-40B4-BE49-F238E27FC236}">
                <a16:creationId xmlns:a16="http://schemas.microsoft.com/office/drawing/2014/main" id="{E8C15AEF-1D17-4DB4-B3EE-CF6FA2179D57}"/>
              </a:ext>
            </a:extLst>
          </p:cNvPr>
          <p:cNvSpPr/>
          <p:nvPr/>
        </p:nvSpPr>
        <p:spPr>
          <a:xfrm>
            <a:off x="4555704" y="2945384"/>
            <a:ext cx="6977484" cy="3442096"/>
          </a:xfrm>
          <a:prstGeom prst="rect">
            <a:avLst/>
          </a:prstGeom>
        </p:spPr>
        <p:txBody>
          <a:bodyPr wrap="square">
            <a:spAutoFit/>
          </a:bodyPr>
          <a:lstStyle/>
          <a:p>
            <a:pPr marL="457200" indent="-457200">
              <a:lnSpc>
                <a:spcPts val="3300"/>
              </a:lnSpc>
              <a:buFont typeface="Arial" panose="020B0604020202020204" pitchFamily="34" charset="0"/>
              <a:buChar char="•"/>
            </a:pPr>
            <a:r>
              <a:rPr lang="en-US" sz="2400" dirty="0"/>
              <a:t>ISO Central Secretariat (ISO/CS)</a:t>
            </a:r>
          </a:p>
          <a:p>
            <a:pPr marL="457200" indent="-457200">
              <a:lnSpc>
                <a:spcPts val="3300"/>
              </a:lnSpc>
              <a:buFont typeface="Arial" panose="020B0604020202020204" pitchFamily="34" charset="0"/>
              <a:buChar char="•"/>
            </a:pPr>
            <a:r>
              <a:rPr lang="en-US" sz="2400" dirty="0"/>
              <a:t>National standards bodies (NSBs)</a:t>
            </a:r>
          </a:p>
          <a:p>
            <a:pPr marL="457200" indent="-457200">
              <a:lnSpc>
                <a:spcPts val="3300"/>
              </a:lnSpc>
              <a:buFont typeface="Arial" panose="020B0604020202020204" pitchFamily="34" charset="0"/>
              <a:buChar char="•"/>
            </a:pPr>
            <a:r>
              <a:rPr lang="en-US" sz="2400" dirty="0"/>
              <a:t>Individuals representing those member bodies</a:t>
            </a:r>
          </a:p>
          <a:p>
            <a:pPr marL="457200" indent="-457200">
              <a:lnSpc>
                <a:spcPts val="3300"/>
              </a:lnSpc>
              <a:buFont typeface="Arial" panose="020B0604020202020204" pitchFamily="34" charset="0"/>
              <a:buChar char="•"/>
            </a:pPr>
            <a:r>
              <a:rPr lang="en-US" sz="2400" dirty="0"/>
              <a:t>ISO committee chairs, committee managers, working group (or any established consensus group under a committee) convenors, WG secretaries, project leaders</a:t>
            </a:r>
          </a:p>
          <a:p>
            <a:pPr marL="457200" indent="-457200">
              <a:lnSpc>
                <a:spcPts val="3300"/>
              </a:lnSpc>
              <a:buFont typeface="Arial" panose="020B0604020202020204" pitchFamily="34" charset="0"/>
              <a:buChar char="•"/>
            </a:pPr>
            <a:r>
              <a:rPr lang="en-US" sz="2400" dirty="0">
                <a:solidFill>
                  <a:srgbClr val="FF0000"/>
                </a:solidFill>
              </a:rPr>
              <a:t>Delegates and experts, including liaisons</a:t>
            </a:r>
          </a:p>
        </p:txBody>
      </p:sp>
    </p:spTree>
    <p:extLst>
      <p:ext uri="{BB962C8B-B14F-4D97-AF65-F5344CB8AC3E}">
        <p14:creationId xmlns:p14="http://schemas.microsoft.com/office/powerpoint/2010/main" val="283316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13F01-BDB4-4C04-A3BD-74AB9F607AF3}"/>
              </a:ext>
            </a:extLst>
          </p:cNvPr>
          <p:cNvSpPr>
            <a:spLocks noGrp="1"/>
          </p:cNvSpPr>
          <p:nvPr>
            <p:ph type="title"/>
          </p:nvPr>
        </p:nvSpPr>
        <p:spPr>
          <a:xfrm>
            <a:off x="252549" y="246294"/>
            <a:ext cx="10801350" cy="1172629"/>
          </a:xfrm>
        </p:spPr>
        <p:txBody>
          <a:bodyPr/>
          <a:lstStyle/>
          <a:p>
            <a:r>
              <a:rPr lang="en-US" sz="6000" dirty="0"/>
              <a:t>Principles</a:t>
            </a:r>
            <a:br>
              <a:rPr lang="en-US" sz="6000" dirty="0"/>
            </a:br>
            <a:r>
              <a:rPr lang="en-AU" sz="1800" dirty="0">
                <a:solidFill>
                  <a:srgbClr val="1A5EDB"/>
                </a:solidFill>
              </a:rPr>
              <a:t>As individuals engaged in activities within the ISO system, we adhere to the following principles:</a:t>
            </a:r>
            <a:endParaRPr lang="en-GB" sz="1800" dirty="0">
              <a:solidFill>
                <a:srgbClr val="1A5EDB"/>
              </a:solidFill>
            </a:endParaRPr>
          </a:p>
        </p:txBody>
      </p:sp>
      <p:sp>
        <p:nvSpPr>
          <p:cNvPr id="4" name="Text Placeholder 3">
            <a:extLst>
              <a:ext uri="{FF2B5EF4-FFF2-40B4-BE49-F238E27FC236}">
                <a16:creationId xmlns:a16="http://schemas.microsoft.com/office/drawing/2014/main" id="{038D62F8-80A0-513B-BF25-620C344E55F4}"/>
              </a:ext>
            </a:extLst>
          </p:cNvPr>
          <p:cNvSpPr>
            <a:spLocks noGrp="1"/>
          </p:cNvSpPr>
          <p:nvPr>
            <p:ph type="body" sz="quarter" idx="12"/>
          </p:nvPr>
        </p:nvSpPr>
        <p:spPr>
          <a:xfrm>
            <a:off x="252549" y="1418923"/>
            <a:ext cx="11573691" cy="5077668"/>
          </a:xfrm>
        </p:spPr>
        <p:txBody>
          <a:bodyPr/>
          <a:lstStyle/>
          <a:p>
            <a:pPr marL="514350" indent="-514350">
              <a:lnSpc>
                <a:spcPct val="100000"/>
              </a:lnSpc>
              <a:buFont typeface="+mj-lt"/>
              <a:buAutoNum type="arabicPeriod"/>
            </a:pPr>
            <a:r>
              <a:rPr lang="en-US" sz="2400" dirty="0"/>
              <a:t>Comply with legal and statutory obligations</a:t>
            </a:r>
          </a:p>
          <a:p>
            <a:pPr marL="514350" indent="-514350">
              <a:lnSpc>
                <a:spcPct val="100000"/>
              </a:lnSpc>
              <a:buFont typeface="+mj-lt"/>
              <a:buAutoNum type="arabicPeriod"/>
            </a:pPr>
            <a:r>
              <a:rPr lang="en-GB" sz="2400" dirty="0"/>
              <a:t>Perform and act in good faith, consistent with the purpose, policies and principles of the organization</a:t>
            </a:r>
          </a:p>
          <a:p>
            <a:pPr marL="514350" indent="-514350">
              <a:lnSpc>
                <a:spcPct val="100000"/>
              </a:lnSpc>
              <a:buFont typeface="+mj-lt"/>
              <a:buAutoNum type="arabicPeriod"/>
            </a:pPr>
            <a:r>
              <a:rPr lang="en-US" sz="2400" dirty="0"/>
              <a:t>Behave ethically</a:t>
            </a:r>
          </a:p>
          <a:p>
            <a:pPr marL="514350" indent="-514350">
              <a:lnSpc>
                <a:spcPct val="100000"/>
              </a:lnSpc>
              <a:buFont typeface="+mj-lt"/>
              <a:buAutoNum type="arabicPeriod"/>
            </a:pPr>
            <a:r>
              <a:rPr lang="en-US" sz="2400" dirty="0"/>
              <a:t>Promote and enable all voices to be heard</a:t>
            </a:r>
          </a:p>
          <a:p>
            <a:pPr marL="514350" indent="-514350">
              <a:lnSpc>
                <a:spcPct val="100000"/>
              </a:lnSpc>
              <a:buFont typeface="+mj-lt"/>
              <a:buAutoNum type="arabicPeriod"/>
            </a:pPr>
            <a:r>
              <a:rPr lang="en-US" sz="2400" dirty="0"/>
              <a:t>Engage constructively in ISO activities</a:t>
            </a:r>
          </a:p>
          <a:p>
            <a:pPr marL="514350" indent="-514350">
              <a:lnSpc>
                <a:spcPct val="100000"/>
              </a:lnSpc>
              <a:buFont typeface="+mj-lt"/>
              <a:buAutoNum type="arabicPeriod"/>
            </a:pPr>
            <a:r>
              <a:rPr lang="en-GB" sz="2400" dirty="0"/>
              <a:t>Declare actual and potential conflicts of interest and manage them appropriately</a:t>
            </a:r>
          </a:p>
          <a:p>
            <a:pPr marL="514350" indent="-514350">
              <a:lnSpc>
                <a:spcPct val="100000"/>
              </a:lnSpc>
              <a:buFont typeface="+mj-lt"/>
              <a:buAutoNum type="arabicPeriod"/>
            </a:pPr>
            <a:r>
              <a:rPr lang="en-US" sz="2400" dirty="0"/>
              <a:t>Protect confidential information</a:t>
            </a:r>
          </a:p>
          <a:p>
            <a:pPr marL="514350" indent="-514350">
              <a:lnSpc>
                <a:spcPct val="100000"/>
              </a:lnSpc>
              <a:buFont typeface="+mj-lt"/>
              <a:buAutoNum type="arabicPeriod"/>
            </a:pPr>
            <a:r>
              <a:rPr lang="en-US" sz="2400" dirty="0"/>
              <a:t>Protect ISO assets</a:t>
            </a:r>
          </a:p>
          <a:p>
            <a:pPr marL="514350" indent="-514350">
              <a:lnSpc>
                <a:spcPct val="100000"/>
              </a:lnSpc>
              <a:buFont typeface="+mj-lt"/>
              <a:buAutoNum type="arabicPeriod"/>
            </a:pPr>
            <a:r>
              <a:rPr lang="en-US" sz="2400" dirty="0"/>
              <a:t>Avoid and prevent any form of bribery or corruption</a:t>
            </a:r>
          </a:p>
          <a:p>
            <a:pPr marL="514350" indent="-514350">
              <a:lnSpc>
                <a:spcPct val="100000"/>
              </a:lnSpc>
              <a:buFont typeface="+mj-lt"/>
              <a:buAutoNum type="arabicPeriod"/>
            </a:pPr>
            <a:r>
              <a:rPr lang="en-US" sz="2400" dirty="0"/>
              <a:t>Escalate and resolve disputes and uphold agreed resolution</a:t>
            </a:r>
            <a:endParaRPr lang="en-GB" sz="2400" dirty="0"/>
          </a:p>
        </p:txBody>
      </p:sp>
    </p:spTree>
    <p:extLst>
      <p:ext uri="{BB962C8B-B14F-4D97-AF65-F5344CB8AC3E}">
        <p14:creationId xmlns:p14="http://schemas.microsoft.com/office/powerpoint/2010/main" val="389182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71DD88-2162-CFA9-FB1F-FE0B57AD4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897466"/>
            <a:ext cx="12395200" cy="9296400"/>
          </a:xfrm>
          <a:prstGeom prst="rect">
            <a:avLst/>
          </a:prstGeom>
        </p:spPr>
      </p:pic>
      <p:sp>
        <p:nvSpPr>
          <p:cNvPr id="4" name="Date Placeholder 3">
            <a:extLst>
              <a:ext uri="{FF2B5EF4-FFF2-40B4-BE49-F238E27FC236}">
                <a16:creationId xmlns:a16="http://schemas.microsoft.com/office/drawing/2014/main" id="{165DC584-D7E6-4908-B72A-27A57C421EF9}"/>
              </a:ext>
            </a:extLst>
          </p:cNvPr>
          <p:cNvSpPr>
            <a:spLocks noGrp="1"/>
          </p:cNvSpPr>
          <p:nvPr>
            <p:ph type="dt" sz="half" idx="10"/>
          </p:nvPr>
        </p:nvSpPr>
        <p:spPr/>
        <p:txBody>
          <a:bodyPr/>
          <a:lstStyle/>
          <a:p>
            <a:fld id="{B847EE4D-63F5-4A4B-8C9D-E01BD09A41A4}" type="datetime1">
              <a:rPr lang="en-ZA" smtClean="0"/>
              <a:t>2025/05/12</a:t>
            </a:fld>
            <a:endParaRPr lang="en-ZA"/>
          </a:p>
        </p:txBody>
      </p:sp>
      <p:sp>
        <p:nvSpPr>
          <p:cNvPr id="5" name="Footer Placeholder 4">
            <a:extLst>
              <a:ext uri="{FF2B5EF4-FFF2-40B4-BE49-F238E27FC236}">
                <a16:creationId xmlns:a16="http://schemas.microsoft.com/office/drawing/2014/main" id="{C5829A6E-BEBE-40FB-9A28-6FE677EC9609}"/>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DE69ADF7-0683-46DC-94AB-2DDB1B5D5299}"/>
              </a:ext>
            </a:extLst>
          </p:cNvPr>
          <p:cNvSpPr>
            <a:spLocks noGrp="1"/>
          </p:cNvSpPr>
          <p:nvPr>
            <p:ph type="sldNum" sz="quarter" idx="12"/>
          </p:nvPr>
        </p:nvSpPr>
        <p:spPr/>
        <p:txBody>
          <a:bodyPr/>
          <a:lstStyle/>
          <a:p>
            <a:fld id="{D93C5197-1E51-49E6-82D3-45E83ED58034}" type="slidenum">
              <a:rPr lang="en-ZA" smtClean="0"/>
              <a:t>6</a:t>
            </a:fld>
            <a:endParaRPr lang="en-ZA"/>
          </a:p>
        </p:txBody>
      </p:sp>
      <p:pic>
        <p:nvPicPr>
          <p:cNvPr id="8" name="Picture 7" descr="Logo&#10;&#10;Description automatically generated with low confidence">
            <a:extLst>
              <a:ext uri="{FF2B5EF4-FFF2-40B4-BE49-F238E27FC236}">
                <a16:creationId xmlns:a16="http://schemas.microsoft.com/office/drawing/2014/main" id="{6DE1A061-33DB-4B54-B1E8-A50BC6F12E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981" y="45719"/>
            <a:ext cx="1085850" cy="1000125"/>
          </a:xfrm>
          <a:prstGeom prst="rect">
            <a:avLst/>
          </a:prstGeom>
        </p:spPr>
      </p:pic>
      <p:sp>
        <p:nvSpPr>
          <p:cNvPr id="9" name="Rectangle 8">
            <a:extLst>
              <a:ext uri="{FF2B5EF4-FFF2-40B4-BE49-F238E27FC236}">
                <a16:creationId xmlns:a16="http://schemas.microsoft.com/office/drawing/2014/main" id="{75027E4B-B869-4E8C-AC06-B65D2164889F}"/>
              </a:ext>
            </a:extLst>
          </p:cNvPr>
          <p:cNvSpPr/>
          <p:nvPr/>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98BFA14B-9F89-4B76-9279-4B8B997DA0E3}"/>
              </a:ext>
            </a:extLst>
          </p:cNvPr>
          <p:cNvSpPr txBox="1"/>
          <p:nvPr/>
        </p:nvSpPr>
        <p:spPr>
          <a:xfrm>
            <a:off x="1937202" y="0"/>
            <a:ext cx="6096000" cy="1538883"/>
          </a:xfrm>
          <a:prstGeom prst="rect">
            <a:avLst/>
          </a:prstGeom>
          <a:noFill/>
        </p:spPr>
        <p:txBody>
          <a:bodyPr wrap="square">
            <a:spAutoFit/>
          </a:bodyPr>
          <a:lstStyle/>
          <a:p>
            <a:r>
              <a:rPr lang="en-ZA" sz="4000" b="1" dirty="0">
                <a:solidFill>
                  <a:schemeClr val="bg1"/>
                </a:solidFill>
                <a:latin typeface="+mj-lt"/>
              </a:rPr>
              <a:t>ISO/TC211</a:t>
            </a:r>
          </a:p>
          <a:p>
            <a:r>
              <a:rPr lang="en-ZA" sz="2000" dirty="0">
                <a:solidFill>
                  <a:schemeClr val="bg1"/>
                </a:solidFill>
              </a:rPr>
              <a:t>Geographic information/Geomatics</a:t>
            </a:r>
          </a:p>
          <a:p>
            <a:endParaRPr lang="en-ZA" dirty="0">
              <a:solidFill>
                <a:schemeClr val="bg1"/>
              </a:solidFill>
            </a:endParaRPr>
          </a:p>
          <a:p>
            <a:r>
              <a:rPr lang="en-US" sz="1600" dirty="0">
                <a:solidFill>
                  <a:schemeClr val="bg1"/>
                </a:solidFill>
              </a:rPr>
              <a:t>Standardization in the field of digital geographic information</a:t>
            </a:r>
            <a:r>
              <a:rPr lang="en-US" sz="1600" dirty="0"/>
              <a:t>.</a:t>
            </a:r>
          </a:p>
        </p:txBody>
      </p:sp>
      <p:sp>
        <p:nvSpPr>
          <p:cNvPr id="2" name="TextBox 1">
            <a:extLst>
              <a:ext uri="{FF2B5EF4-FFF2-40B4-BE49-F238E27FC236}">
                <a16:creationId xmlns:a16="http://schemas.microsoft.com/office/drawing/2014/main" id="{36546A76-E71D-B544-9698-F694A2B5983B}"/>
              </a:ext>
            </a:extLst>
          </p:cNvPr>
          <p:cNvSpPr txBox="1"/>
          <p:nvPr/>
        </p:nvSpPr>
        <p:spPr>
          <a:xfrm>
            <a:off x="388981" y="2347029"/>
            <a:ext cx="11030584" cy="707886"/>
          </a:xfrm>
          <a:prstGeom prst="rect">
            <a:avLst/>
          </a:prstGeom>
          <a:noFill/>
        </p:spPr>
        <p:txBody>
          <a:bodyPr wrap="none" rtlCol="0">
            <a:spAutoFit/>
          </a:bodyPr>
          <a:lstStyle/>
          <a:p>
            <a:r>
              <a:rPr lang="en-AU" sz="4000" b="1" dirty="0">
                <a:solidFill>
                  <a:srgbClr val="FFFF00"/>
                </a:solidFill>
              </a:rPr>
              <a:t>AG 10 – XMG meeting 2025-05-21T01:00</a:t>
            </a:r>
          </a:p>
        </p:txBody>
      </p:sp>
    </p:spTree>
    <p:extLst>
      <p:ext uri="{BB962C8B-B14F-4D97-AF65-F5344CB8AC3E}">
        <p14:creationId xmlns:p14="http://schemas.microsoft.com/office/powerpoint/2010/main" val="176373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84F4DE-1596-DDE1-8874-0A0AA4A77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p:txBody>
          <a:bodyPr/>
          <a:lstStyle/>
          <a:p>
            <a:r>
              <a:rPr lang="en-ZA" dirty="0">
                <a:solidFill>
                  <a:schemeClr val="bg1"/>
                </a:solidFill>
              </a:rPr>
              <a:t>ISO/TC 211: AG 10</a:t>
            </a:r>
            <a:br>
              <a:rPr lang="en-ZA" b="1" dirty="0">
                <a:solidFill>
                  <a:schemeClr val="bg1"/>
                </a:solidFill>
              </a:rPr>
            </a:br>
            <a:r>
              <a:rPr lang="en-ZA" b="1" dirty="0">
                <a:solidFill>
                  <a:schemeClr val="bg1"/>
                </a:solidFill>
              </a:rPr>
              <a:t>Scope</a:t>
            </a:r>
          </a:p>
        </p:txBody>
      </p:sp>
      <p:sp>
        <p:nvSpPr>
          <p:cNvPr id="5" name="Content Placeholder 4">
            <a:extLst>
              <a:ext uri="{FF2B5EF4-FFF2-40B4-BE49-F238E27FC236}">
                <a16:creationId xmlns:a16="http://schemas.microsoft.com/office/drawing/2014/main" id="{4CA92913-86AF-4B9A-AE9B-F671FF5C7D30}"/>
              </a:ext>
            </a:extLst>
          </p:cNvPr>
          <p:cNvSpPr>
            <a:spLocks noGrp="1"/>
          </p:cNvSpPr>
          <p:nvPr>
            <p:ph idx="1"/>
          </p:nvPr>
        </p:nvSpPr>
        <p:spPr>
          <a:xfrm>
            <a:off x="403485" y="3733671"/>
            <a:ext cx="10244328" cy="3046178"/>
          </a:xfrm>
        </p:spPr>
        <p:txBody>
          <a:bodyPr>
            <a:normAutofit/>
          </a:bodyPr>
          <a:lstStyle/>
          <a:p>
            <a:r>
              <a:rPr lang="en-AU" sz="3600" i="1" dirty="0">
                <a:solidFill>
                  <a:schemeClr val="bg1"/>
                </a:solidFill>
              </a:rPr>
              <a:t>The XML Maintenance Group was established at the Quebec plenary in November 2009.</a:t>
            </a:r>
            <a:endParaRPr lang="en-AU" sz="3600" dirty="0">
              <a:solidFill>
                <a:schemeClr val="bg1"/>
              </a:solidFill>
            </a:endParaRPr>
          </a:p>
          <a:p>
            <a:endParaRPr lang="en-AU" sz="3600" i="1" dirty="0">
              <a:solidFill>
                <a:schemeClr val="bg1"/>
              </a:solidFill>
            </a:endParaRPr>
          </a:p>
          <a:p>
            <a:r>
              <a:rPr lang="en-AU" sz="3600" i="1" dirty="0">
                <a:solidFill>
                  <a:schemeClr val="bg1"/>
                </a:solidFill>
              </a:rPr>
              <a:t>The XMG shall ensure that the ISO/TC 211 XML is collected, maintained and made accessible.</a:t>
            </a:r>
            <a:endParaRPr lang="en-ZA" sz="3600" dirty="0">
              <a:solidFill>
                <a:schemeClr val="bg1"/>
              </a:solidFill>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2025/05/12</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4016115" y="6405461"/>
            <a:ext cx="4501896" cy="365125"/>
          </a:xfrm>
        </p:spPr>
        <p:txBody>
          <a:bodyPr/>
          <a:lstStyle/>
          <a:p>
            <a:r>
              <a:rPr lang="en-US" dirty="0">
                <a:solidFill>
                  <a:srgbClr val="FFFF00"/>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7</a:t>
            </a:fld>
            <a:endParaRPr lang="en-ZA"/>
          </a:p>
        </p:txBody>
      </p:sp>
    </p:spTree>
    <p:extLst>
      <p:ext uri="{BB962C8B-B14F-4D97-AF65-F5344CB8AC3E}">
        <p14:creationId xmlns:p14="http://schemas.microsoft.com/office/powerpoint/2010/main" val="237096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F830-39B9-5B4D-BB2A-DD9C76AF929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(2b) </a:t>
            </a:r>
            <a:r>
              <a:rPr lang="en-AU" b="1" dirty="0"/>
              <a:t>Roll call!</a:t>
            </a:r>
          </a:p>
        </p:txBody>
      </p:sp>
      <p:sp>
        <p:nvSpPr>
          <p:cNvPr id="5" name="Footer Placeholder 4">
            <a:extLst>
              <a:ext uri="{FF2B5EF4-FFF2-40B4-BE49-F238E27FC236}">
                <a16:creationId xmlns:a16="http://schemas.microsoft.com/office/drawing/2014/main" id="{AA0715EE-6D50-DA4D-93CB-0AF3FDC16E00}"/>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D4E6F6A-5076-664F-9E17-E40DFF7B5696}"/>
              </a:ext>
            </a:extLst>
          </p:cNvPr>
          <p:cNvSpPr>
            <a:spLocks noGrp="1"/>
          </p:cNvSpPr>
          <p:nvPr>
            <p:ph type="sldNum" sz="quarter" idx="12"/>
          </p:nvPr>
        </p:nvSpPr>
        <p:spPr/>
        <p:txBody>
          <a:bodyPr/>
          <a:lstStyle/>
          <a:p>
            <a:fld id="{D93C5197-1E51-49E6-82D3-45E83ED58034}" type="slidenum">
              <a:rPr lang="en-ZA" smtClean="0"/>
              <a:t>8</a:t>
            </a:fld>
            <a:endParaRPr lang="en-ZA"/>
          </a:p>
        </p:txBody>
      </p:sp>
      <p:sp>
        <p:nvSpPr>
          <p:cNvPr id="12" name="Content Placeholder 1">
            <a:extLst>
              <a:ext uri="{FF2B5EF4-FFF2-40B4-BE49-F238E27FC236}">
                <a16:creationId xmlns:a16="http://schemas.microsoft.com/office/drawing/2014/main" id="{BDC36D8F-DA5D-0142-B5B6-8FB7BA2198E9}"/>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Roll call</a:t>
            </a:r>
          </a:p>
          <a:p>
            <a:pPr lvl="1"/>
            <a:r>
              <a:rPr lang="en-US" altLang="en-US" dirty="0">
                <a:solidFill>
                  <a:schemeClr val="bg2">
                    <a:lumMod val="50000"/>
                  </a:schemeClr>
                </a:solidFill>
                <a:latin typeface="Arial" panose="020B0604020202020204" pitchFamily="34" charset="0"/>
                <a:cs typeface="Arial" panose="020B0604020202020204" pitchFamily="34" charset="0"/>
              </a:rPr>
              <a:t>Online</a:t>
            </a:r>
          </a:p>
          <a:p>
            <a:pPr marL="857250" lvl="2" indent="0">
              <a:buNone/>
            </a:pPr>
            <a:r>
              <a:rPr lang="en-US" altLang="en-US" sz="1800" dirty="0">
                <a:latin typeface="Arial" panose="020B0604020202020204" pitchFamily="34" charset="0"/>
                <a:cs typeface="Arial" panose="020B0604020202020204" pitchFamily="34" charset="0"/>
              </a:rPr>
              <a:t>In the “Chat” window, please add your:</a:t>
            </a:r>
          </a:p>
          <a:p>
            <a:pPr lvl="2"/>
            <a:r>
              <a:rPr lang="en-US" altLang="en-US" sz="1600" dirty="0">
                <a:latin typeface="Arial" panose="020B0604020202020204" pitchFamily="34" charset="0"/>
                <a:cs typeface="Arial" panose="020B0604020202020204" pitchFamily="34" charset="0"/>
              </a:rPr>
              <a:t>Name; Nominating organization; Country; &amp; Email address.</a:t>
            </a:r>
          </a:p>
          <a:p>
            <a:r>
              <a:rPr lang="en-US" altLang="en-US" sz="3200" dirty="0">
                <a:solidFill>
                  <a:schemeClr val="bg2">
                    <a:lumMod val="50000"/>
                  </a:schemeClr>
                </a:solidFill>
                <a:latin typeface="Arial" panose="020B0604020202020204" pitchFamily="34" charset="0"/>
                <a:cs typeface="Arial" panose="020B0604020202020204" pitchFamily="34" charset="0"/>
              </a:rPr>
              <a:t>Online behavior</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mute your microphone</a:t>
            </a:r>
            <a:endParaRPr lang="en-US" altLang="en-US" sz="2000" dirty="0">
              <a:solidFill>
                <a:schemeClr val="bg2">
                  <a:lumMod val="50000"/>
                </a:schemeClr>
              </a:solidFill>
              <a:latin typeface="Arial" panose="020B0604020202020204" pitchFamily="34" charset="0"/>
              <a:cs typeface="Arial" panose="020B0604020202020204" pitchFamily="34" charset="0"/>
            </a:endParaRPr>
          </a:p>
          <a:p>
            <a:pPr marL="914400" lvl="2" indent="0">
              <a:buNone/>
            </a:pPr>
            <a:r>
              <a:rPr lang="en-US" altLang="en-US" dirty="0">
                <a:latin typeface="Arial" panose="020B0604020202020204" pitchFamily="34" charset="0"/>
                <a:cs typeface="Arial" panose="020B0604020202020204" pitchFamily="34" charset="0"/>
              </a:rPr>
              <a:t>(except when speaking)</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turn your video off</a:t>
            </a:r>
          </a:p>
          <a:p>
            <a:pPr marL="857250" lvl="2" indent="0">
              <a:buNone/>
            </a:pPr>
            <a:r>
              <a:rPr lang="en-US" altLang="en-US" dirty="0">
                <a:latin typeface="Arial" panose="020B0604020202020204" pitchFamily="34" charset="0"/>
                <a:cs typeface="Arial" panose="020B0604020202020204" pitchFamily="34" charset="0"/>
              </a:rPr>
              <a:t> (saves bandwidth for people on problematic networks)</a:t>
            </a:r>
          </a:p>
          <a:p>
            <a:endParaRPr lang="en-US" alt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66C545B-3E10-6457-54C6-C7CE0006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4189481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7FBB-9934-D648-BE75-3E3E6FFA43FB}"/>
              </a:ext>
            </a:extLst>
          </p:cNvPr>
          <p:cNvSpPr>
            <a:spLocks noGrp="1"/>
          </p:cNvSpPr>
          <p:nvPr>
            <p:ph type="title"/>
          </p:nvPr>
        </p:nvSpPr>
        <p:spPr>
          <a:xfrm>
            <a:off x="4123442" y="31669"/>
            <a:ext cx="2743200" cy="651667"/>
          </a:xfrm>
        </p:spPr>
        <p:txBody>
          <a:bodyPr>
            <a:normAutofit fontScale="90000"/>
          </a:bodyPr>
          <a:lstStyle/>
          <a:p>
            <a:r>
              <a:rPr lang="en-US" sz="4400" i="1" dirty="0">
                <a:solidFill>
                  <a:srgbClr val="0070C0"/>
                </a:solidFill>
              </a:rPr>
              <a:t>(3) </a:t>
            </a:r>
            <a:r>
              <a:rPr lang="en-AU" dirty="0"/>
              <a:t>Agenda</a:t>
            </a:r>
          </a:p>
        </p:txBody>
      </p:sp>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9</a:t>
            </a:fld>
            <a:endParaRPr lang="en-ZA"/>
          </a:p>
        </p:txBody>
      </p:sp>
      <p:graphicFrame>
        <p:nvGraphicFramePr>
          <p:cNvPr id="11" name="Content Placeholder 10">
            <a:extLst>
              <a:ext uri="{FF2B5EF4-FFF2-40B4-BE49-F238E27FC236}">
                <a16:creationId xmlns:a16="http://schemas.microsoft.com/office/drawing/2014/main" id="{7EC9FE8D-7E5C-6540-A601-650ED742A285}"/>
              </a:ext>
            </a:extLst>
          </p:cNvPr>
          <p:cNvGraphicFramePr>
            <a:graphicFrameLocks noGrp="1"/>
          </p:cNvGraphicFramePr>
          <p:nvPr>
            <p:ph idx="1"/>
            <p:extLst>
              <p:ext uri="{D42A27DB-BD31-4B8C-83A1-F6EECF244321}">
                <p14:modId xmlns:p14="http://schemas.microsoft.com/office/powerpoint/2010/main" val="2568171208"/>
              </p:ext>
            </p:extLst>
          </p:nvPr>
        </p:nvGraphicFramePr>
        <p:xfrm>
          <a:off x="4123442" y="610262"/>
          <a:ext cx="7999428" cy="5474804"/>
        </p:xfrm>
        <a:graphic>
          <a:graphicData uri="http://schemas.openxmlformats.org/drawingml/2006/table">
            <a:tbl>
              <a:tblPr firstRow="1" firstCol="1" lastRow="1" lastCol="1" bandRow="1" bandCol="1">
                <a:tableStyleId>{5C22544A-7EE6-4342-B048-85BDC9FD1C3A}</a:tableStyleId>
              </a:tblPr>
              <a:tblGrid>
                <a:gridCol w="507825">
                  <a:extLst>
                    <a:ext uri="{9D8B030D-6E8A-4147-A177-3AD203B41FA5}">
                      <a16:colId xmlns:a16="http://schemas.microsoft.com/office/drawing/2014/main" val="343058721"/>
                    </a:ext>
                  </a:extLst>
                </a:gridCol>
                <a:gridCol w="4775200">
                  <a:extLst>
                    <a:ext uri="{9D8B030D-6E8A-4147-A177-3AD203B41FA5}">
                      <a16:colId xmlns:a16="http://schemas.microsoft.com/office/drawing/2014/main" val="4041783408"/>
                    </a:ext>
                  </a:extLst>
                </a:gridCol>
                <a:gridCol w="1297976">
                  <a:extLst>
                    <a:ext uri="{9D8B030D-6E8A-4147-A177-3AD203B41FA5}">
                      <a16:colId xmlns:a16="http://schemas.microsoft.com/office/drawing/2014/main" val="2766470857"/>
                    </a:ext>
                  </a:extLst>
                </a:gridCol>
                <a:gridCol w="1418427">
                  <a:extLst>
                    <a:ext uri="{9D8B030D-6E8A-4147-A177-3AD203B41FA5}">
                      <a16:colId xmlns:a16="http://schemas.microsoft.com/office/drawing/2014/main" val="3596993485"/>
                    </a:ext>
                  </a:extLst>
                </a:gridCol>
              </a:tblGrid>
              <a:tr h="399819">
                <a:tc>
                  <a:txBody>
                    <a:bodyPr/>
                    <a:lstStyle/>
                    <a:p>
                      <a:pPr algn="just">
                        <a:lnSpc>
                          <a:spcPct val="115000"/>
                        </a:lnSpc>
                        <a:spcBef>
                          <a:spcPts val="300"/>
                        </a:spcBef>
                        <a:spcAft>
                          <a:spcPts val="600"/>
                        </a:spcAft>
                        <a:tabLst>
                          <a:tab pos="-457200" algn="l"/>
                        </a:tabLst>
                      </a:pPr>
                      <a:r>
                        <a:rPr lang="en-GB" sz="1000" spc="-15" dirty="0">
                          <a:effectLst/>
                        </a:rPr>
                        <a:t> </a:t>
                      </a:r>
                      <a:endParaRPr lang="en-AU"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spc="-15" dirty="0">
                          <a:effectLst/>
                        </a:rPr>
                        <a:t>Agenda item</a:t>
                      </a:r>
                      <a:endParaRPr lang="en-AU"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Action</a:t>
                      </a:r>
                      <a:endParaRPr lang="en-AU" sz="2000" b="1" kern="1200" spc="-15" dirty="0">
                        <a:solidFill>
                          <a:schemeClr val="lt1"/>
                        </a:solidFill>
                        <a:effectLst/>
                        <a:latin typeface="+mn-lt"/>
                        <a:ea typeface="+mn-ea"/>
                        <a:cs typeface="+mn-cs"/>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Lead</a:t>
                      </a:r>
                      <a:endParaRPr lang="en-AU" sz="2000" b="1" kern="1200" spc="-15"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122338660"/>
                  </a:ext>
                </a:extLst>
              </a:tr>
              <a:tr h="223816">
                <a:tc>
                  <a:txBody>
                    <a:bodyPr/>
                    <a:lstStyle/>
                    <a:p>
                      <a:pPr algn="just">
                        <a:lnSpc>
                          <a:spcPct val="107000"/>
                        </a:lnSpc>
                        <a:tabLst>
                          <a:tab pos="-457200" algn="l"/>
                        </a:tabLst>
                      </a:pPr>
                      <a:r>
                        <a:rPr lang="en-GB" sz="1800" spc="-15" dirty="0">
                          <a:effectLst/>
                        </a:rPr>
                        <a:t>1.</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Opening of the meeting</a:t>
                      </a:r>
                    </a:p>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2025-05-21T01:00 </a:t>
                      </a:r>
                      <a:endParaRPr lang="en-AU" sz="1800" kern="1200" spc="-15" dirty="0">
                        <a:solidFill>
                          <a:schemeClr val="dk1"/>
                        </a:solidFill>
                        <a:effectLst/>
                        <a:latin typeface="+mn-lt"/>
                        <a:ea typeface="+mn-ea"/>
                        <a:cs typeface="+mn-cs"/>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721832"/>
                  </a:ext>
                </a:extLst>
              </a:tr>
              <a:tr h="223816">
                <a:tc>
                  <a:txBody>
                    <a:bodyPr/>
                    <a:lstStyle/>
                    <a:p>
                      <a:pPr algn="just">
                        <a:lnSpc>
                          <a:spcPct val="107000"/>
                        </a:lnSpc>
                        <a:tabLst>
                          <a:tab pos="-457200" algn="l"/>
                        </a:tabLst>
                      </a:pPr>
                      <a:r>
                        <a:rPr lang="en-GB" sz="1800" spc="-15" dirty="0">
                          <a:effectLst/>
                        </a:rPr>
                        <a:t>2.</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rPr>
                        <a:t>Code of Conduct</a:t>
                      </a:r>
                      <a:br>
                        <a:rPr lang="en-GB" sz="1800" spc="-15" dirty="0">
                          <a:effectLst/>
                        </a:rPr>
                      </a:br>
                      <a:r>
                        <a:rPr lang="en-GB" sz="1800" spc="-15" dirty="0">
                          <a:effectLst/>
                        </a:rPr>
                        <a:t>Roll call of delegates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3781538"/>
                  </a:ext>
                </a:extLst>
              </a:tr>
              <a:tr h="522346">
                <a:tc>
                  <a:txBody>
                    <a:bodyPr/>
                    <a:lstStyle/>
                    <a:p>
                      <a:pPr algn="just">
                        <a:lnSpc>
                          <a:spcPct val="107000"/>
                        </a:lnSpc>
                        <a:tabLst>
                          <a:tab pos="-457200" algn="l"/>
                        </a:tabLst>
                      </a:pPr>
                      <a:r>
                        <a:rPr lang="en-GB" sz="1800" spc="-15">
                          <a:effectLst/>
                        </a:rPr>
                        <a:t>3.</a:t>
                      </a:r>
                      <a:endParaRPr lang="en-AU"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0000"/>
                        </a:lnSpc>
                        <a:spcBef>
                          <a:spcPts val="300"/>
                        </a:spcBef>
                        <a:spcAft>
                          <a:spcPts val="600"/>
                        </a:spcAft>
                        <a:tabLst>
                          <a:tab pos="-457200" algn="l"/>
                        </a:tabLst>
                      </a:pPr>
                      <a:r>
                        <a:rPr lang="en-GB" sz="1800" spc="-15" dirty="0">
                          <a:effectLst/>
                        </a:rPr>
                        <a:t>Adoption of the [</a:t>
                      </a:r>
                      <a:r>
                        <a:rPr lang="en-GB" sz="1800" strike="noStrike" spc="-15" dirty="0">
                          <a:effectLst/>
                        </a:rPr>
                        <a:t>amended] draft</a:t>
                      </a:r>
                      <a:r>
                        <a:rPr lang="en-GB" sz="1800" spc="-15" dirty="0">
                          <a:effectLst/>
                        </a:rPr>
                        <a:t> agenda</a:t>
                      </a:r>
                      <a:endParaRPr lang="en-AU" sz="1800" dirty="0">
                        <a:effectLst/>
                      </a:endParaRPr>
                    </a:p>
                    <a:p>
                      <a:pPr algn="just">
                        <a:lnSpc>
                          <a:spcPct val="100000"/>
                        </a:lnSpc>
                        <a:spcBef>
                          <a:spcPts val="300"/>
                        </a:spcBef>
                        <a:spcAft>
                          <a:spcPts val="600"/>
                        </a:spcAft>
                        <a:tabLst>
                          <a:tab pos="-457200" algn="l"/>
                        </a:tabLst>
                      </a:pPr>
                      <a:r>
                        <a:rPr lang="en-US" sz="1800" spc="-15" dirty="0">
                          <a:effectLst/>
                        </a:rPr>
                        <a:t>Doc. ISO/TC 211/AG 10 N68</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US"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5328799"/>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4.</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Issues from Standards Tracker</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Recap</a:t>
                      </a: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0862682"/>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5.</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Outcomes of mid-term meeting 2025-04-09</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3923218"/>
                  </a:ext>
                </a:extLst>
              </a:tr>
              <a:tr h="223816">
                <a:tc>
                  <a:txBody>
                    <a:bodyPr/>
                    <a:lstStyle/>
                    <a:p>
                      <a:pPr algn="r">
                        <a:lnSpc>
                          <a:spcPct val="107000"/>
                        </a:lnSpc>
                        <a:tabLst>
                          <a:tab pos="-457200" algn="l"/>
                        </a:tabLst>
                      </a:pPr>
                      <a:r>
                        <a:rPr lang="en-US" sz="1400" spc="-15" dirty="0">
                          <a:effectLst/>
                          <a:latin typeface="Arial" panose="020B0604020202020204" pitchFamily="34" charset="0"/>
                          <a:ea typeface="Calibri" panose="020F0502020204030204" pitchFamily="34" charset="0"/>
                          <a:cs typeface="Arial" panose="020B0604020202020204" pitchFamily="34" charset="0"/>
                        </a:rPr>
                        <a:t>5.1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Managing both XML and JSON schemas in the same repository</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751728"/>
                  </a:ext>
                </a:extLst>
              </a:tr>
              <a:tr h="223816">
                <a:tc>
                  <a:txBody>
                    <a:bodyPr/>
                    <a:lstStyle/>
                    <a:p>
                      <a:pPr algn="r">
                        <a:lnSpc>
                          <a:spcPct val="107000"/>
                        </a:lnSpc>
                        <a:tabLst>
                          <a:tab pos="-457200" algn="l"/>
                        </a:tabLst>
                      </a:pPr>
                      <a:r>
                        <a:rPr lang="en-US" sz="1400" spc="-15" dirty="0">
                          <a:effectLst/>
                        </a:rPr>
                        <a:t>5.2</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Correcting XML files to comply with ISO 19139-1:2019 Clause 7.3.5.2</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8723236"/>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6.</a:t>
                      </a:r>
                    </a:p>
                  </a:txBody>
                  <a:tcPr marL="68580" marR="68580" marT="0" marB="0"/>
                </a:tc>
                <a:tc>
                  <a:txBody>
                    <a:bodyPr/>
                    <a:lstStyle/>
                    <a:p>
                      <a:pPr algn="just">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Watch and act: recently initiated projects</a:t>
                      </a: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959771"/>
                  </a:ext>
                </a:extLst>
              </a:tr>
              <a:tr h="223816">
                <a:tc>
                  <a:txBody>
                    <a:bodyPr/>
                    <a:lstStyle/>
                    <a:p>
                      <a:pPr algn="r">
                        <a:lnSpc>
                          <a:spcPct val="107000"/>
                        </a:lnSpc>
                        <a:tabLst>
                          <a:tab pos="-457200" algn="l"/>
                        </a:tabLst>
                      </a:pPr>
                      <a:r>
                        <a:rPr lang="en-AU" sz="1400">
                          <a:effectLst/>
                          <a:latin typeface="Arial" panose="020B0604020202020204" pitchFamily="34" charset="0"/>
                          <a:ea typeface="Calibri" panose="020F0502020204030204" pitchFamily="34" charset="0"/>
                          <a:cs typeface="Arial" panose="020B0604020202020204" pitchFamily="34" charset="0"/>
                        </a:rPr>
                        <a:t>6.1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Review of ISO 19115-1 Metadata – Fundamentals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203330"/>
                  </a:ext>
                </a:extLst>
              </a:tr>
              <a:tr h="223816">
                <a:tc>
                  <a:txBody>
                    <a:bodyPr/>
                    <a:lstStyle/>
                    <a:p>
                      <a:pPr algn="r">
                        <a:lnSpc>
                          <a:spcPct val="107000"/>
                        </a:lnSpc>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6.2</a:t>
                      </a: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ISO TR 19181 </a:t>
                      </a:r>
                      <a:r>
                        <a:rPr lang="en-GB" sz="1400" kern="1200" dirty="0">
                          <a:solidFill>
                            <a:schemeClr val="dk1"/>
                          </a:solidFill>
                          <a:effectLst/>
                          <a:latin typeface="+mn-lt"/>
                          <a:ea typeface="+mn-ea"/>
                          <a:cs typeface="+mn-cs"/>
                        </a:rPr>
                        <a:t>Maintenance and management of common classifiers and their implementation artifacts</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0435863"/>
                  </a:ext>
                </a:extLst>
              </a:tr>
              <a:tr h="223816">
                <a:tc>
                  <a:txBody>
                    <a:bodyPr/>
                    <a:lstStyle/>
                    <a:p>
                      <a:pPr algn="just">
                        <a:lnSpc>
                          <a:spcPct val="107000"/>
                        </a:lnSpc>
                        <a:tabLst>
                          <a:tab pos="-457200" algn="l"/>
                        </a:tabLst>
                      </a:pPr>
                      <a:r>
                        <a:rPr lang="en-US" sz="1800" dirty="0">
                          <a:effectLst/>
                        </a:rPr>
                        <a:t>7.</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rPr>
                        <a:t>Any other business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Discussion</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latin typeface="Times New Roman" panose="02020603050405020304" pitchFamily="18" charset="0"/>
                          <a:cs typeface="Times New Roman" panose="02020603050405020304" pitchFamily="18" charset="0"/>
                        </a:rPr>
                        <a:t> </a:t>
                      </a: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1322259"/>
                  </a:ext>
                </a:extLst>
              </a:tr>
              <a:tr h="223816">
                <a:tc>
                  <a:txBody>
                    <a:bodyPr/>
                    <a:lstStyle/>
                    <a:p>
                      <a:pPr algn="just">
                        <a:lnSpc>
                          <a:spcPct val="115000"/>
                        </a:lnSpc>
                        <a:spcBef>
                          <a:spcPts val="300"/>
                        </a:spcBef>
                        <a:spcAft>
                          <a:spcPts val="600"/>
                        </a:spcAft>
                        <a:tabLst>
                          <a:tab pos="-457200" algn="l"/>
                        </a:tabLst>
                      </a:pPr>
                      <a:r>
                        <a:rPr lang="en-GB" sz="1800" dirty="0">
                          <a:effectLst/>
                        </a:rPr>
                        <a:t> </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Closure of the meeting ()</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a:effectLst/>
                          <a:latin typeface="Times New Roman" panose="02020603050405020304" pitchFamily="18" charset="0"/>
                          <a:cs typeface="Times New Roman" panose="02020603050405020304" pitchFamily="18" charset="0"/>
                        </a:rPr>
                        <a:t> </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8069026"/>
                  </a:ext>
                </a:extLst>
              </a:tr>
            </a:tbl>
          </a:graphicData>
        </a:graphic>
      </p:graphicFrame>
      <p:pic>
        <p:nvPicPr>
          <p:cNvPr id="4" name="Picture 3">
            <a:extLst>
              <a:ext uri="{FF2B5EF4-FFF2-40B4-BE49-F238E27FC236}">
                <a16:creationId xmlns:a16="http://schemas.microsoft.com/office/drawing/2014/main" id="{C1D69179-2AA8-94CD-7CD4-67AA02B6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2356099208"/>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SO_TC211">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47319</TotalTime>
  <Words>2757</Words>
  <Application>Microsoft Macintosh PowerPoint</Application>
  <PresentationFormat>Widescreen</PresentationFormat>
  <Paragraphs>355</Paragraphs>
  <Slides>27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-apple-system</vt:lpstr>
      <vt:lpstr>Arial</vt:lpstr>
      <vt:lpstr>Calibri</vt:lpstr>
      <vt:lpstr>Georgia</vt:lpstr>
      <vt:lpstr>Helvetica</vt:lpstr>
      <vt:lpstr>MetaWebPro</vt:lpstr>
      <vt:lpstr>Tenorite</vt:lpstr>
      <vt:lpstr>Times</vt:lpstr>
      <vt:lpstr>Times New Roman</vt:lpstr>
      <vt:lpstr>Office Theme</vt:lpstr>
      <vt:lpstr>AG 10 – XMG  meeting 2025-05-21T01:00</vt:lpstr>
      <vt:lpstr>(2a) Before we start  ISO Code of Ethics and Conduct</vt:lpstr>
      <vt:lpstr>What and why?</vt:lpstr>
      <vt:lpstr>All ISO actors must uphold and respect the Code of Conduct </vt:lpstr>
      <vt:lpstr>Principles As individuals engaged in activities within the ISO system, we adhere to the following principles:</vt:lpstr>
      <vt:lpstr>PowerPoint Presentation</vt:lpstr>
      <vt:lpstr>ISO/TC 211: AG 10 Scope</vt:lpstr>
      <vt:lpstr>(2b) Roll call!</vt:lpstr>
      <vt:lpstr>(3) Agenda</vt:lpstr>
      <vt:lpstr>(4) Standards Tracker</vt:lpstr>
      <vt:lpstr>PowerPoint Presentation</vt:lpstr>
      <vt:lpstr>Three (3) easily identified options One chosen</vt:lpstr>
      <vt:lpstr>Separate tree for JSON already instigated </vt:lpstr>
      <vt:lpstr>(5.2) Correcting XML records to comply with ISO 19139-1:2019 Clause 7.3.5.2 </vt:lpstr>
      <vt:lpstr>ISO 19139-1:2019 Clause 7.3.5.2</vt:lpstr>
      <vt:lpstr>Tricky Codelists Code sets</vt:lpstr>
      <vt:lpstr>Repairing the damage</vt:lpstr>
      <vt:lpstr>Inserting text to explain changes</vt:lpstr>
      <vt:lpstr>6.1 Review of  ISO 19115-1 Metadata – Fundamentals </vt:lpstr>
      <vt:lpstr>There will be XML schemas generated</vt:lpstr>
      <vt:lpstr>6.2 ISO TR 19181 Maintenance and management of common classifiers and their implementation artifacts </vt:lpstr>
      <vt:lpstr>There will be XML schemas generated</vt:lpstr>
      <vt:lpstr>(7) Any other business?</vt:lpstr>
      <vt:lpstr>Any other items for discussion?</vt:lpstr>
      <vt:lpstr>Thank you</vt:lpstr>
      <vt:lpstr>Contact us</vt:lpstr>
      <vt:lpstr>Image Credits: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Liesel Lange</dc:creator>
  <cp:lastModifiedBy>Evert Bleys</cp:lastModifiedBy>
  <cp:revision>253</cp:revision>
  <cp:lastPrinted>2024-10-29T04:35:02Z</cp:lastPrinted>
  <dcterms:created xsi:type="dcterms:W3CDTF">2021-11-20T16:14:29Z</dcterms:created>
  <dcterms:modified xsi:type="dcterms:W3CDTF">2025-05-12T04:52:37Z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5fb66cb-1293-447c-8145-70f34275861f_Enabled">
    <vt:lpwstr>true</vt:lpwstr>
  </property>
  <property fmtid="{D5CDD505-2E9C-101B-9397-08002B2CF9AE}" pid="3" name="MSIP_Label_05fb66cb-1293-447c-8145-70f34275861f_SetDate">
    <vt:lpwstr>2022-02-23T15:14:43Z</vt:lpwstr>
  </property>
  <property fmtid="{D5CDD505-2E9C-101B-9397-08002B2CF9AE}" pid="4" name="MSIP_Label_05fb66cb-1293-447c-8145-70f34275861f_Method">
    <vt:lpwstr>Privileged</vt:lpwstr>
  </property>
  <property fmtid="{D5CDD505-2E9C-101B-9397-08002B2CF9AE}" pid="5" name="MSIP_Label_05fb66cb-1293-447c-8145-70f34275861f_Name">
    <vt:lpwstr>EXTERNAL</vt:lpwstr>
  </property>
  <property fmtid="{D5CDD505-2E9C-101B-9397-08002B2CF9AE}" pid="6" name="MSIP_Label_05fb66cb-1293-447c-8145-70f34275861f_SiteId">
    <vt:lpwstr>7988742d-c543-4b9a-87a9-10a7b354d289</vt:lpwstr>
  </property>
  <property fmtid="{D5CDD505-2E9C-101B-9397-08002B2CF9AE}" pid="7" name="MSIP_Label_05fb66cb-1293-447c-8145-70f34275861f_ActionId">
    <vt:lpwstr>fe967cf2-bfef-40d4-a704-7da82c57c853</vt:lpwstr>
  </property>
  <property fmtid="{D5CDD505-2E9C-101B-9397-08002B2CF9AE}" pid="8" name="MSIP_Label_05fb66cb-1293-447c-8145-70f34275861f_ContentBits">
    <vt:lpwstr>0</vt:lpwstr>
  </property>
</Properties>
</file>